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1" r:id="rId4"/>
    <p:sldId id="262" r:id="rId5"/>
    <p:sldId id="263" r:id="rId6"/>
    <p:sldId id="264" r:id="rId7"/>
    <p:sldId id="265" r:id="rId8"/>
    <p:sldId id="266" r:id="rId9"/>
    <p:sldId id="267" r:id="rId10"/>
    <p:sldId id="268" r:id="rId11"/>
    <p:sldId id="269" r:id="rId12"/>
    <p:sldId id="271" r:id="rId13"/>
    <p:sldId id="270"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99" r:id="rId30"/>
    <p:sldId id="300" r:id="rId31"/>
    <p:sldId id="288" r:id="rId32"/>
    <p:sldId id="289" r:id="rId33"/>
    <p:sldId id="290" r:id="rId34"/>
    <p:sldId id="293" r:id="rId35"/>
    <p:sldId id="294" r:id="rId36"/>
    <p:sldId id="295" r:id="rId37"/>
    <p:sldId id="296" r:id="rId38"/>
    <p:sldId id="297" r:id="rId39"/>
    <p:sldId id="298"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7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11/6/2020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34491" y="1520129"/>
            <a:ext cx="7197726" cy="4710854"/>
          </a:xfrm>
        </p:spPr>
        <p:txBody>
          <a:bodyPr>
            <a:normAutofit fontScale="90000"/>
          </a:bodyPr>
          <a:lstStyle/>
          <a:p>
            <a:pPr algn="ctr"/>
            <a:r>
              <a:rPr lang="en-CA" dirty="0">
                <a:latin typeface="Bell MT" panose="02020503060305020303" pitchFamily="18" charset="0"/>
              </a:rPr>
              <a:t>Smart Learning Whole Class Sequence:</a:t>
            </a:r>
            <a:br>
              <a:rPr lang="en-CA" dirty="0">
                <a:latin typeface="Bell MT" panose="02020503060305020303" pitchFamily="18" charset="0"/>
              </a:rPr>
            </a:br>
            <a:br>
              <a:rPr lang="en-CA" dirty="0">
                <a:latin typeface="Bell MT" panose="02020503060305020303" pitchFamily="18" charset="0"/>
              </a:rPr>
            </a:br>
            <a:r>
              <a:rPr lang="en-CA" b="1" i="1" dirty="0">
                <a:latin typeface="Bell MT" panose="02020503060305020303" pitchFamily="18" charset="0"/>
              </a:rPr>
              <a:t>Feathers and Fools </a:t>
            </a:r>
            <a:br>
              <a:rPr lang="en-CA" dirty="0">
                <a:latin typeface="Bell MT" panose="02020503060305020303" pitchFamily="18" charset="0"/>
              </a:rPr>
            </a:br>
            <a:r>
              <a:rPr lang="en-CA" sz="1800" dirty="0">
                <a:latin typeface="Bell MT" panose="02020503060305020303" pitchFamily="18" charset="0"/>
              </a:rPr>
              <a:t>by Mem Fox</a:t>
            </a:r>
            <a:br>
              <a:rPr lang="en-CA" sz="1800" dirty="0">
                <a:latin typeface="Bell MT" panose="02020503060305020303" pitchFamily="18" charset="0"/>
              </a:rPr>
            </a:br>
            <a:br>
              <a:rPr lang="en-CA" sz="1800" dirty="0">
                <a:latin typeface="Bell MT" panose="02020503060305020303" pitchFamily="18" charset="0"/>
              </a:rPr>
            </a:br>
            <a:r>
              <a:rPr lang="en-CA" sz="4400" dirty="0">
                <a:latin typeface="Bell MT" panose="02020503060305020303" pitchFamily="18" charset="0"/>
              </a:rPr>
              <a:t>For Grade 5-8</a:t>
            </a:r>
            <a:br>
              <a:rPr lang="en-CA" sz="4400" dirty="0">
                <a:latin typeface="Bell MT" panose="02020503060305020303" pitchFamily="18" charset="0"/>
              </a:rPr>
            </a:br>
            <a:br>
              <a:rPr lang="en-CA" sz="4400" dirty="0">
                <a:latin typeface="Bell MT" panose="02020503060305020303" pitchFamily="18" charset="0"/>
              </a:rPr>
            </a:br>
            <a:r>
              <a:rPr lang="en-CA" sz="2200" dirty="0">
                <a:latin typeface="Bell MT" panose="02020503060305020303" pitchFamily="18" charset="0"/>
              </a:rPr>
              <a:t>Sequence written by: Patricia Pain</a:t>
            </a:r>
          </a:p>
        </p:txBody>
      </p:sp>
    </p:spTree>
    <p:extLst>
      <p:ext uri="{BB962C8B-B14F-4D97-AF65-F5344CB8AC3E}">
        <p14:creationId xmlns:p14="http://schemas.microsoft.com/office/powerpoint/2010/main" val="3269316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1" y="91441"/>
            <a:ext cx="11678194" cy="1031966"/>
          </a:xfrm>
        </p:spPr>
        <p:txBody>
          <a:bodyPr/>
          <a:lstStyle/>
          <a:p>
            <a:r>
              <a:rPr lang="en-CA" dirty="0">
                <a:latin typeface="Bell MT" panose="02020503060305020303" pitchFamily="18" charset="0"/>
              </a:rPr>
              <a:t>6. Questioning before reading continued.</a:t>
            </a:r>
            <a:endParaRPr lang="en-CA" dirty="0"/>
          </a:p>
        </p:txBody>
      </p:sp>
      <p:sp>
        <p:nvSpPr>
          <p:cNvPr id="4" name="Content Placeholder 3"/>
          <p:cNvSpPr>
            <a:spLocks noGrp="1"/>
          </p:cNvSpPr>
          <p:nvPr>
            <p:ph sz="half" idx="2"/>
          </p:nvPr>
        </p:nvSpPr>
        <p:spPr>
          <a:xfrm>
            <a:off x="5499464" y="1018903"/>
            <a:ext cx="6544490" cy="5551714"/>
          </a:xfrm>
        </p:spPr>
        <p:txBody>
          <a:bodyPr>
            <a:normAutofit fontScale="92500" lnSpcReduction="10000"/>
          </a:bodyPr>
          <a:lstStyle/>
          <a:p>
            <a:pPr>
              <a:buFont typeface="Wingdings" panose="05000000000000000000" pitchFamily="2" charset="2"/>
              <a:buChar char="Ø"/>
            </a:pPr>
            <a:r>
              <a:rPr lang="en-CA" sz="2400" dirty="0">
                <a:latin typeface="Bell MT" panose="02020503060305020303" pitchFamily="18" charset="0"/>
              </a:rPr>
              <a:t>What are you wondering about the story?</a:t>
            </a:r>
          </a:p>
          <a:p>
            <a:pPr>
              <a:buFont typeface="Wingdings" panose="05000000000000000000" pitchFamily="2" charset="2"/>
              <a:buChar char="Ø"/>
            </a:pPr>
            <a:r>
              <a:rPr lang="en-CA" sz="2400" dirty="0">
                <a:latin typeface="Bell MT" panose="02020503060305020303" pitchFamily="18" charset="0"/>
              </a:rPr>
              <a:t>What are you curious about?</a:t>
            </a:r>
          </a:p>
          <a:p>
            <a:pPr>
              <a:buFont typeface="Wingdings" panose="05000000000000000000" pitchFamily="2" charset="2"/>
              <a:buChar char="Ø"/>
            </a:pPr>
            <a:r>
              <a:rPr lang="en-CA" sz="2400" dirty="0">
                <a:latin typeface="Bell MT" panose="02020503060305020303" pitchFamily="18" charset="0"/>
              </a:rPr>
              <a:t>What would you like to ask the author?</a:t>
            </a:r>
          </a:p>
          <a:p>
            <a:pPr>
              <a:buFont typeface="Wingdings" panose="05000000000000000000" pitchFamily="2" charset="2"/>
              <a:buChar char="Ø"/>
            </a:pPr>
            <a:r>
              <a:rPr lang="en-CA" sz="2400" dirty="0">
                <a:latin typeface="Bell MT" panose="02020503060305020303" pitchFamily="18" charset="0"/>
              </a:rPr>
              <a:t>Take 2 minutes to talk to your partner then I will ask volunteers to share your question using the </a:t>
            </a:r>
            <a:r>
              <a:rPr lang="en-CA" sz="2400" i="1" dirty="0">
                <a:latin typeface="Bell MT" panose="02020503060305020303" pitchFamily="18" charset="0"/>
              </a:rPr>
              <a:t>popcorn method</a:t>
            </a:r>
          </a:p>
          <a:p>
            <a:pPr>
              <a:buFont typeface="Wingdings" panose="05000000000000000000" pitchFamily="2" charset="2"/>
              <a:buChar char="Ø"/>
            </a:pPr>
            <a:r>
              <a:rPr lang="en-CA" sz="2400" dirty="0">
                <a:latin typeface="Bell MT" panose="02020503060305020303" pitchFamily="18" charset="0"/>
              </a:rPr>
              <a:t>Now that it is time to share, we will use the popcorn method</a:t>
            </a:r>
          </a:p>
          <a:p>
            <a:pPr lvl="1">
              <a:buFont typeface="Wingdings" panose="05000000000000000000" pitchFamily="2" charset="2"/>
              <a:buChar char="Ø"/>
            </a:pPr>
            <a:r>
              <a:rPr lang="en-CA" sz="2200" dirty="0">
                <a:latin typeface="Bell MT" panose="02020503060305020303" pitchFamily="18" charset="0"/>
              </a:rPr>
              <a:t>This means that if someone asks a question that sparks a question for you, pop up like popcorn with two hands up so I know you are adding to someone’s question and I will let you know when you can add your question</a:t>
            </a:r>
          </a:p>
          <a:p>
            <a:pPr lvl="1">
              <a:buFont typeface="Wingdings" panose="05000000000000000000" pitchFamily="2" charset="2"/>
              <a:buChar char="Ø"/>
            </a:pPr>
            <a:r>
              <a:rPr lang="en-CA" sz="2200" dirty="0">
                <a:latin typeface="Bell MT" panose="02020503060305020303" pitchFamily="18" charset="0"/>
              </a:rPr>
              <a:t>If you have a brand new question, just pop up like popcorn and I will let you know when you can ask your question</a:t>
            </a:r>
          </a:p>
        </p:txBody>
      </p:sp>
      <p:pic>
        <p:nvPicPr>
          <p:cNvPr id="5" name="Content Placeholder 4"/>
          <p:cNvPicPr>
            <a:picLocks noGrp="1" noChangeAspect="1"/>
          </p:cNvPicPr>
          <p:nvPr>
            <p:ph sz="half" idx="1"/>
          </p:nvPr>
        </p:nvPicPr>
        <p:blipFill>
          <a:blip r:embed="rId2"/>
          <a:stretch>
            <a:fillRect/>
          </a:stretch>
        </p:blipFill>
        <p:spPr>
          <a:xfrm>
            <a:off x="457199" y="2010588"/>
            <a:ext cx="4842327" cy="3912090"/>
          </a:xfrm>
          <a:prstGeom prst="rect">
            <a:avLst/>
          </a:prstGeom>
        </p:spPr>
      </p:pic>
    </p:spTree>
    <p:extLst>
      <p:ext uri="{BB962C8B-B14F-4D97-AF65-F5344CB8AC3E}">
        <p14:creationId xmlns:p14="http://schemas.microsoft.com/office/powerpoint/2010/main" val="3391809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840377"/>
          </a:xfrm>
        </p:spPr>
        <p:txBody>
          <a:bodyPr/>
          <a:lstStyle/>
          <a:p>
            <a:r>
              <a:rPr lang="en-CA" dirty="0">
                <a:latin typeface="Bell MT" panose="02020503060305020303" pitchFamily="18" charset="0"/>
              </a:rPr>
              <a:t>7. End of lesson 1  Final Task</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sz="3600" i="1" dirty="0">
                <a:latin typeface="Bell MT" panose="02020503060305020303" pitchFamily="18" charset="0"/>
              </a:rPr>
              <a:t>W</a:t>
            </a:r>
            <a:r>
              <a:rPr lang="en-CA" sz="3600" i="1" dirty="0">
                <a:latin typeface="Bell MT" panose="02020503060305020303" pitchFamily="18" charset="0"/>
              </a:rPr>
              <a:t>hat do you predict will be the big idea/message in this story?</a:t>
            </a:r>
          </a:p>
        </p:txBody>
      </p:sp>
      <p:sp>
        <p:nvSpPr>
          <p:cNvPr id="4" name="Content Placeholder 3"/>
          <p:cNvSpPr>
            <a:spLocks noGrp="1"/>
          </p:cNvSpPr>
          <p:nvPr>
            <p:ph sz="half" idx="2"/>
          </p:nvPr>
        </p:nvSpPr>
        <p:spPr>
          <a:xfrm>
            <a:off x="5821895" y="1449977"/>
            <a:ext cx="6143682" cy="5199017"/>
          </a:xfrm>
        </p:spPr>
        <p:txBody>
          <a:bodyPr>
            <a:normAutofit fontScale="92500" lnSpcReduction="20000"/>
          </a:bodyPr>
          <a:lstStyle/>
          <a:p>
            <a:r>
              <a:rPr lang="en-CA" sz="2400" dirty="0">
                <a:latin typeface="Bell MT" panose="02020503060305020303" pitchFamily="18" charset="0"/>
              </a:rPr>
              <a:t>It’s now time to use everything we’ve done today to help us create a prediction</a:t>
            </a:r>
          </a:p>
          <a:p>
            <a:r>
              <a:rPr lang="en-CA" sz="2400" dirty="0">
                <a:latin typeface="Bell MT" panose="02020503060305020303" pitchFamily="18" charset="0"/>
              </a:rPr>
              <a:t>You have already started predicting today when we did Weaving with Clues, but now you will take it to writing </a:t>
            </a:r>
          </a:p>
          <a:p>
            <a:r>
              <a:rPr lang="en-CA" sz="2400" dirty="0">
                <a:latin typeface="Bell MT" panose="02020503060305020303" pitchFamily="18" charset="0"/>
              </a:rPr>
              <a:t>In a moment, you will stand up and talk with your partner one more time</a:t>
            </a:r>
          </a:p>
          <a:p>
            <a:r>
              <a:rPr lang="en-CA" sz="2400" dirty="0">
                <a:latin typeface="Bell MT" panose="02020503060305020303" pitchFamily="18" charset="0"/>
              </a:rPr>
              <a:t>Use the t-chart we created to help you with your prediction</a:t>
            </a:r>
          </a:p>
          <a:p>
            <a:r>
              <a:rPr lang="en-CA" sz="2400" dirty="0">
                <a:latin typeface="Bell MT" panose="02020503060305020303" pitchFamily="18" charset="0"/>
              </a:rPr>
              <a:t>Go ahead and discuss with your partner and when you’re ready you can co-create One powerful prediction</a:t>
            </a:r>
          </a:p>
          <a:p>
            <a:r>
              <a:rPr lang="en-CA" sz="2400" dirty="0">
                <a:latin typeface="Bell MT" panose="02020503060305020303" pitchFamily="18" charset="0"/>
              </a:rPr>
              <a:t>You will have 3-4 minutes to talk and when you’re ready you will begin writing your prediction</a:t>
            </a:r>
          </a:p>
        </p:txBody>
      </p:sp>
    </p:spTree>
    <p:extLst>
      <p:ext uri="{BB962C8B-B14F-4D97-AF65-F5344CB8AC3E}">
        <p14:creationId xmlns:p14="http://schemas.microsoft.com/office/powerpoint/2010/main" val="4102598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840377"/>
          </a:xfrm>
        </p:spPr>
        <p:txBody>
          <a:bodyPr/>
          <a:lstStyle/>
          <a:p>
            <a:r>
              <a:rPr lang="en-CA" dirty="0">
                <a:latin typeface="Bell MT" panose="02020503060305020303" pitchFamily="18" charset="0"/>
              </a:rPr>
              <a:t>8. Reflecting on the Learning</a:t>
            </a:r>
          </a:p>
        </p:txBody>
      </p:sp>
      <p:sp>
        <p:nvSpPr>
          <p:cNvPr id="4" name="Content Placeholder 3"/>
          <p:cNvSpPr>
            <a:spLocks noGrp="1"/>
          </p:cNvSpPr>
          <p:nvPr>
            <p:ph sz="half" idx="2"/>
          </p:nvPr>
        </p:nvSpPr>
        <p:spPr>
          <a:xfrm>
            <a:off x="5821895" y="1449977"/>
            <a:ext cx="6143682" cy="5199017"/>
          </a:xfrm>
        </p:spPr>
        <p:txBody>
          <a:bodyPr>
            <a:normAutofit/>
          </a:bodyPr>
          <a:lstStyle/>
          <a:p>
            <a:r>
              <a:rPr lang="en-CA" sz="2400" dirty="0">
                <a:latin typeface="Bell MT" panose="02020503060305020303" pitchFamily="18" charset="0"/>
              </a:rPr>
              <a:t>It’s now time to reflect on the learning we did today…</a:t>
            </a:r>
          </a:p>
          <a:p>
            <a:r>
              <a:rPr lang="en-CA" sz="2400" dirty="0">
                <a:latin typeface="Bell MT" panose="02020503060305020303" pitchFamily="18" charset="0"/>
              </a:rPr>
              <a:t>What is something new you learned today that you did know before?</a:t>
            </a:r>
          </a:p>
          <a:p>
            <a:r>
              <a:rPr lang="en-CA" sz="2400" dirty="0">
                <a:latin typeface="Bell MT" panose="02020503060305020303" pitchFamily="18" charset="0"/>
              </a:rPr>
              <a:t>Are there any lingering questions or new connections you have made?</a:t>
            </a:r>
          </a:p>
          <a:p>
            <a:r>
              <a:rPr lang="en-CA" sz="2400" dirty="0">
                <a:latin typeface="Bell MT" panose="02020503060305020303" pitchFamily="18" charset="0"/>
              </a:rPr>
              <a:t>What is something you noticed about yourself as a learner today?</a:t>
            </a:r>
          </a:p>
          <a:p>
            <a:r>
              <a:rPr lang="en-CA" sz="2400" dirty="0">
                <a:latin typeface="Bell MT" panose="02020503060305020303" pitchFamily="18" charset="0"/>
              </a:rPr>
              <a:t>How did you do with your goal?</a:t>
            </a:r>
          </a:p>
          <a:p>
            <a:endParaRPr lang="en-CA" sz="2400" dirty="0">
              <a:latin typeface="Bell MT" panose="02020503060305020303" pitchFamily="18" charset="0"/>
            </a:endParaRPr>
          </a:p>
        </p:txBody>
      </p:sp>
      <p:pic>
        <p:nvPicPr>
          <p:cNvPr id="5" name="Content Placeholder 4"/>
          <p:cNvPicPr>
            <a:picLocks noGrp="1" noChangeAspect="1"/>
          </p:cNvPicPr>
          <p:nvPr>
            <p:ph sz="half" idx="1"/>
          </p:nvPr>
        </p:nvPicPr>
        <p:blipFill>
          <a:blip r:embed="rId2"/>
          <a:stretch>
            <a:fillRect/>
          </a:stretch>
        </p:blipFill>
        <p:spPr>
          <a:xfrm>
            <a:off x="1298361" y="2141538"/>
            <a:ext cx="3770741" cy="3649662"/>
          </a:xfrm>
          <a:prstGeom prst="rect">
            <a:avLst/>
          </a:prstGeom>
        </p:spPr>
      </p:pic>
    </p:spTree>
    <p:extLst>
      <p:ext uri="{BB962C8B-B14F-4D97-AF65-F5344CB8AC3E}">
        <p14:creationId xmlns:p14="http://schemas.microsoft.com/office/powerpoint/2010/main" val="189496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8194" y="548640"/>
            <a:ext cx="5432942" cy="6204857"/>
          </a:xfrm>
        </p:spPr>
        <p:txBody>
          <a:bodyPr>
            <a:normAutofit fontScale="92500" lnSpcReduction="20000"/>
          </a:bodyPr>
          <a:lstStyle/>
          <a:p>
            <a:pPr marL="0" indent="0">
              <a:buNone/>
            </a:pPr>
            <a:r>
              <a:rPr lang="en-CA" sz="3000" dirty="0">
                <a:latin typeface="Bell MT" panose="02020503060305020303" pitchFamily="18" charset="0"/>
              </a:rPr>
              <a:t>LESSONS 2, 3, &amp; 4</a:t>
            </a:r>
          </a:p>
          <a:p>
            <a:pPr marL="0" indent="0">
              <a:buNone/>
            </a:pPr>
            <a:r>
              <a:rPr lang="en-CA" sz="3000" dirty="0">
                <a:latin typeface="Bell MT" panose="02020503060305020303" pitchFamily="18" charset="0"/>
              </a:rPr>
              <a:t>Re-CONNECTING by:</a:t>
            </a:r>
          </a:p>
          <a:p>
            <a:pPr marL="914400" lvl="1" indent="-457200">
              <a:buFont typeface="+mj-lt"/>
              <a:buAutoNum type="arabicPeriod"/>
            </a:pPr>
            <a:r>
              <a:rPr lang="en-CA" sz="3000" dirty="0">
                <a:latin typeface="Bell MT" panose="02020503060305020303" pitchFamily="18" charset="0"/>
              </a:rPr>
              <a:t>Activating Prior Knowledge</a:t>
            </a:r>
          </a:p>
          <a:p>
            <a:pPr marL="914400" lvl="1" indent="-457200">
              <a:buFont typeface="+mj-lt"/>
              <a:buAutoNum type="arabicPeriod"/>
            </a:pPr>
            <a:r>
              <a:rPr lang="en-CA" sz="3000" dirty="0">
                <a:latin typeface="Bell MT" panose="02020503060305020303" pitchFamily="18" charset="0"/>
              </a:rPr>
              <a:t>Questions</a:t>
            </a:r>
          </a:p>
          <a:p>
            <a:pPr marL="914400" lvl="1" indent="-457200">
              <a:buFont typeface="+mj-lt"/>
              <a:buAutoNum type="arabicPeriod"/>
            </a:pPr>
            <a:r>
              <a:rPr lang="en-CA" sz="3000" dirty="0">
                <a:latin typeface="Bell MT" panose="02020503060305020303" pitchFamily="18" charset="0"/>
              </a:rPr>
              <a:t>Reviewing Predictions</a:t>
            </a:r>
          </a:p>
          <a:p>
            <a:pPr marL="914400" lvl="1" indent="-457200">
              <a:buFont typeface="+mj-lt"/>
              <a:buAutoNum type="arabicPeriod"/>
            </a:pPr>
            <a:r>
              <a:rPr lang="en-CA" sz="3000" dirty="0">
                <a:latin typeface="Bell MT" panose="02020503060305020303" pitchFamily="18" charset="0"/>
              </a:rPr>
              <a:t>Setting our s-t-r-e-t-c-h goal</a:t>
            </a:r>
          </a:p>
          <a:p>
            <a:pPr marL="0" indent="0">
              <a:buNone/>
            </a:pPr>
            <a:r>
              <a:rPr lang="en-CA" sz="3000" dirty="0">
                <a:latin typeface="Bell MT" panose="02020503060305020303" pitchFamily="18" charset="0"/>
              </a:rPr>
              <a:t>PROCESSING with:</a:t>
            </a:r>
          </a:p>
          <a:p>
            <a:pPr marL="457200" lvl="1" indent="0">
              <a:buNone/>
            </a:pPr>
            <a:r>
              <a:rPr lang="en-CA" sz="3000" dirty="0">
                <a:latin typeface="Bell MT" panose="02020503060305020303" pitchFamily="18" charset="0"/>
              </a:rPr>
              <a:t>5. Idea-Sketch-(Tagline)</a:t>
            </a:r>
          </a:p>
          <a:p>
            <a:pPr marL="0" indent="0">
              <a:buNone/>
            </a:pPr>
            <a:r>
              <a:rPr lang="en-CA" sz="3000" dirty="0">
                <a:latin typeface="Bell MT" panose="02020503060305020303" pitchFamily="18" charset="0"/>
              </a:rPr>
              <a:t>TRANSFORMING with:</a:t>
            </a:r>
          </a:p>
          <a:p>
            <a:pPr marL="457200" lvl="1" indent="0">
              <a:buNone/>
            </a:pPr>
            <a:r>
              <a:rPr lang="en-CA" sz="2800" dirty="0">
                <a:latin typeface="Bell MT" panose="02020503060305020303" pitchFamily="18" charset="0"/>
              </a:rPr>
              <a:t>6. Tagline</a:t>
            </a:r>
          </a:p>
          <a:p>
            <a:pPr marL="0" indent="0">
              <a:buNone/>
            </a:pPr>
            <a:r>
              <a:rPr lang="en-CA" sz="3000" dirty="0">
                <a:latin typeface="Bell MT" panose="02020503060305020303" pitchFamily="18" charset="0"/>
              </a:rPr>
              <a:t>REFLECT</a:t>
            </a:r>
          </a:p>
          <a:p>
            <a:pPr marL="457200" lvl="1" indent="0">
              <a:buNone/>
            </a:pPr>
            <a:r>
              <a:rPr lang="en-CA" sz="2800" dirty="0">
                <a:latin typeface="Bell MT" panose="02020503060305020303" pitchFamily="18" charset="0"/>
              </a:rPr>
              <a:t>7,8,9. New ideas, Questions, Connections, Noticing</a:t>
            </a:r>
          </a:p>
          <a:p>
            <a:pPr marL="914400" lvl="1" indent="-457200">
              <a:buFont typeface="+mj-lt"/>
              <a:buAutoNum type="arabicPeriod"/>
            </a:pPr>
            <a:endParaRPr lang="en-CA" sz="2200" dirty="0">
              <a:latin typeface="Bell MT" panose="02020503060305020303" pitchFamily="18" charset="0"/>
            </a:endParaRPr>
          </a:p>
          <a:p>
            <a:pPr marL="457200" indent="-457200">
              <a:buFont typeface="+mj-lt"/>
              <a:buAutoNum type="arabicPeriod"/>
            </a:pPr>
            <a:endParaRPr lang="en-CA" sz="2400" dirty="0">
              <a:latin typeface="Bell MT" panose="02020503060305020303" pitchFamily="18" charset="0"/>
            </a:endParaRPr>
          </a:p>
        </p:txBody>
      </p:sp>
      <p:pic>
        <p:nvPicPr>
          <p:cNvPr id="5" name="Picture 3" descr="frameworkForDeeperLearning_2015_fron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0618" y="430537"/>
            <a:ext cx="4637314" cy="600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4169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235" y="178525"/>
            <a:ext cx="10131425" cy="1456267"/>
          </a:xfrm>
        </p:spPr>
        <p:txBody>
          <a:bodyPr/>
          <a:lstStyle/>
          <a:p>
            <a:r>
              <a:rPr lang="en-CA" dirty="0">
                <a:latin typeface="Bell MT" panose="02020503060305020303" pitchFamily="18" charset="0"/>
              </a:rPr>
              <a:t>1,2,3. Activating Prior Knowledge, Questions, Predictions</a:t>
            </a:r>
            <a:endParaRPr lang="en-CA" dirty="0"/>
          </a:p>
        </p:txBody>
      </p:sp>
      <p:sp>
        <p:nvSpPr>
          <p:cNvPr id="4" name="Content Placeholder 3"/>
          <p:cNvSpPr>
            <a:spLocks noGrp="1"/>
          </p:cNvSpPr>
          <p:nvPr>
            <p:ph sz="half" idx="2"/>
          </p:nvPr>
        </p:nvSpPr>
        <p:spPr>
          <a:xfrm>
            <a:off x="4219303" y="1449977"/>
            <a:ext cx="7863840" cy="5068389"/>
          </a:xfrm>
        </p:spPr>
        <p:txBody>
          <a:bodyPr>
            <a:normAutofit fontScale="92500" lnSpcReduction="20000"/>
          </a:bodyPr>
          <a:lstStyle/>
          <a:p>
            <a:pPr>
              <a:buFont typeface="Wingdings" panose="05000000000000000000" pitchFamily="2" charset="2"/>
              <a:buChar char="Ø"/>
            </a:pPr>
            <a:r>
              <a:rPr lang="en-CA" sz="2400" dirty="0">
                <a:latin typeface="Bell MT" panose="02020503060305020303" pitchFamily="18" charset="0"/>
              </a:rPr>
              <a:t>Before we begin ready our story today, we are going to re-connect with yesterday</a:t>
            </a:r>
          </a:p>
          <a:p>
            <a:pPr>
              <a:buFont typeface="Wingdings" panose="05000000000000000000" pitchFamily="2" charset="2"/>
              <a:buChar char="Ø"/>
            </a:pPr>
            <a:r>
              <a:rPr lang="en-CA" sz="2400" dirty="0">
                <a:latin typeface="Bell MT" panose="02020503060305020303" pitchFamily="18" charset="0"/>
              </a:rPr>
              <a:t>Yesterday your final task was </a:t>
            </a:r>
            <a:r>
              <a:rPr lang="en-US" sz="2400" i="1" dirty="0">
                <a:latin typeface="Bell MT" panose="02020503060305020303" pitchFamily="18" charset="0"/>
              </a:rPr>
              <a:t>W</a:t>
            </a:r>
            <a:r>
              <a:rPr lang="en-CA" sz="2400" i="1" dirty="0">
                <a:latin typeface="Bell MT" panose="02020503060305020303" pitchFamily="18" charset="0"/>
              </a:rPr>
              <a:t>hat do you predict will be the big idea/message in this story?</a:t>
            </a:r>
          </a:p>
          <a:p>
            <a:pPr>
              <a:buFont typeface="Wingdings" panose="05000000000000000000" pitchFamily="2" charset="2"/>
              <a:buChar char="Ø"/>
            </a:pPr>
            <a:r>
              <a:rPr lang="en-CA" sz="2400" dirty="0">
                <a:latin typeface="Bell MT" panose="02020503060305020303" pitchFamily="18" charset="0"/>
              </a:rPr>
              <a:t>At the end of the day, I read all of your predictions and got very excited about your different ideas</a:t>
            </a:r>
          </a:p>
          <a:p>
            <a:pPr>
              <a:buFont typeface="Wingdings" panose="05000000000000000000" pitchFamily="2" charset="2"/>
              <a:buChar char="Ø"/>
            </a:pPr>
            <a:r>
              <a:rPr lang="en-CA" sz="2400" dirty="0">
                <a:latin typeface="Bell MT" panose="02020503060305020303" pitchFamily="18" charset="0"/>
              </a:rPr>
              <a:t>I highlighted powerful phrases that met the criteria we co-created for powerful predictions</a:t>
            </a:r>
          </a:p>
          <a:p>
            <a:pPr>
              <a:buFont typeface="Wingdings" panose="05000000000000000000" pitchFamily="2" charset="2"/>
              <a:buChar char="Ø"/>
            </a:pPr>
            <a:r>
              <a:rPr lang="en-CA" sz="2400" dirty="0">
                <a:latin typeface="Bell MT" panose="02020503060305020303" pitchFamily="18" charset="0"/>
              </a:rPr>
              <a:t>To help us re-connect to the story today, you and your partner are going to use your predictions and identify what I highlighted and why I highlighted it</a:t>
            </a:r>
          </a:p>
          <a:p>
            <a:pPr>
              <a:buFont typeface="Wingdings" panose="05000000000000000000" pitchFamily="2" charset="2"/>
              <a:buChar char="Ø"/>
            </a:pPr>
            <a:r>
              <a:rPr lang="en-CA" sz="2400" dirty="0">
                <a:latin typeface="Bell MT" panose="02020503060305020303" pitchFamily="18" charset="0"/>
              </a:rPr>
              <a:t>You will record the evidence on the t-chart where it matches the criteria</a:t>
            </a:r>
          </a:p>
          <a:p>
            <a:pPr>
              <a:buFont typeface="Wingdings" panose="05000000000000000000" pitchFamily="2" charset="2"/>
              <a:buChar char="Ø"/>
            </a:pPr>
            <a:r>
              <a:rPr lang="en-CA" sz="2400" dirty="0">
                <a:latin typeface="Bell MT" panose="02020503060305020303" pitchFamily="18" charset="0"/>
              </a:rPr>
              <a:t>When you are done, we will report out your evidence</a:t>
            </a:r>
          </a:p>
        </p:txBody>
      </p:sp>
      <p:pic>
        <p:nvPicPr>
          <p:cNvPr id="5" name="Content Placeholder 4"/>
          <p:cNvPicPr>
            <a:picLocks noGrp="1" noChangeAspect="1"/>
          </p:cNvPicPr>
          <p:nvPr>
            <p:ph sz="half" idx="1"/>
          </p:nvPr>
        </p:nvPicPr>
        <p:blipFill>
          <a:blip r:embed="rId2"/>
          <a:stretch>
            <a:fillRect/>
          </a:stretch>
        </p:blipFill>
        <p:spPr>
          <a:xfrm>
            <a:off x="315638" y="2504341"/>
            <a:ext cx="3620005" cy="2924583"/>
          </a:xfrm>
          <a:prstGeom prst="rect">
            <a:avLst/>
          </a:prstGeom>
        </p:spPr>
      </p:pic>
    </p:spTree>
    <p:extLst>
      <p:ext uri="{BB962C8B-B14F-4D97-AF65-F5344CB8AC3E}">
        <p14:creationId xmlns:p14="http://schemas.microsoft.com/office/powerpoint/2010/main" val="3404168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235" y="178526"/>
            <a:ext cx="11044645" cy="1062446"/>
          </a:xfrm>
        </p:spPr>
        <p:txBody>
          <a:bodyPr>
            <a:normAutofit fontScale="90000"/>
          </a:bodyPr>
          <a:lstStyle/>
          <a:p>
            <a:r>
              <a:rPr lang="en-CA" dirty="0">
                <a:latin typeface="Bell MT" panose="02020503060305020303" pitchFamily="18" charset="0"/>
              </a:rPr>
              <a:t>1,2,3. Activating Prior Knowledge, Questions, Predictions cont’d….</a:t>
            </a:r>
            <a:endParaRPr lang="en-CA" dirty="0"/>
          </a:p>
        </p:txBody>
      </p:sp>
      <p:sp>
        <p:nvSpPr>
          <p:cNvPr id="4" name="Content Placeholder 3"/>
          <p:cNvSpPr>
            <a:spLocks noGrp="1"/>
          </p:cNvSpPr>
          <p:nvPr>
            <p:ph sz="half" idx="2"/>
          </p:nvPr>
        </p:nvSpPr>
        <p:spPr>
          <a:xfrm>
            <a:off x="4219303" y="1449977"/>
            <a:ext cx="7863840" cy="5068389"/>
          </a:xfrm>
        </p:spPr>
        <p:txBody>
          <a:bodyPr>
            <a:normAutofit/>
          </a:bodyPr>
          <a:lstStyle/>
          <a:p>
            <a:pPr>
              <a:buFont typeface="Wingdings" panose="05000000000000000000" pitchFamily="2" charset="2"/>
              <a:buChar char="Ø"/>
            </a:pPr>
            <a:r>
              <a:rPr lang="en-CA" sz="2400" dirty="0">
                <a:latin typeface="Bell MT" panose="02020503060305020303" pitchFamily="18" charset="0"/>
              </a:rPr>
              <a:t>Now that we have looked at our predictions and identified powerful criteria we have met, has anyone changed their mind of what might happen? Has your big idea changed? If so, what made you change your mind?</a:t>
            </a:r>
          </a:p>
        </p:txBody>
      </p:sp>
      <p:pic>
        <p:nvPicPr>
          <p:cNvPr id="5" name="Content Placeholder 4"/>
          <p:cNvPicPr>
            <a:picLocks noGrp="1" noChangeAspect="1"/>
          </p:cNvPicPr>
          <p:nvPr>
            <p:ph sz="half" idx="1"/>
          </p:nvPr>
        </p:nvPicPr>
        <p:blipFill>
          <a:blip r:embed="rId2"/>
          <a:stretch>
            <a:fillRect/>
          </a:stretch>
        </p:blipFill>
        <p:spPr>
          <a:xfrm>
            <a:off x="315638" y="2504341"/>
            <a:ext cx="3620005" cy="2924583"/>
          </a:xfrm>
          <a:prstGeom prst="rect">
            <a:avLst/>
          </a:prstGeom>
        </p:spPr>
      </p:pic>
    </p:spTree>
    <p:extLst>
      <p:ext uri="{BB962C8B-B14F-4D97-AF65-F5344CB8AC3E}">
        <p14:creationId xmlns:p14="http://schemas.microsoft.com/office/powerpoint/2010/main" val="1554469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235" y="178526"/>
            <a:ext cx="11044645" cy="1062446"/>
          </a:xfrm>
        </p:spPr>
        <p:txBody>
          <a:bodyPr>
            <a:normAutofit fontScale="90000"/>
          </a:bodyPr>
          <a:lstStyle/>
          <a:p>
            <a:r>
              <a:rPr lang="en-CA" dirty="0">
                <a:latin typeface="Bell MT" panose="02020503060305020303" pitchFamily="18" charset="0"/>
              </a:rPr>
              <a:t>1,2,3. Activating Prior Knowledge, Questions, Predictions cont’d….</a:t>
            </a:r>
            <a:endParaRPr lang="en-CA" dirty="0"/>
          </a:p>
        </p:txBody>
      </p:sp>
      <p:sp>
        <p:nvSpPr>
          <p:cNvPr id="4" name="Content Placeholder 3"/>
          <p:cNvSpPr>
            <a:spLocks noGrp="1"/>
          </p:cNvSpPr>
          <p:nvPr>
            <p:ph sz="half" idx="2"/>
          </p:nvPr>
        </p:nvSpPr>
        <p:spPr>
          <a:xfrm>
            <a:off x="4219303" y="1449977"/>
            <a:ext cx="7863840" cy="5068389"/>
          </a:xfrm>
        </p:spPr>
        <p:txBody>
          <a:bodyPr>
            <a:normAutofit/>
          </a:bodyPr>
          <a:lstStyle/>
          <a:p>
            <a:pPr>
              <a:buFont typeface="Wingdings" panose="05000000000000000000" pitchFamily="2" charset="2"/>
              <a:buChar char="Ø"/>
            </a:pPr>
            <a:r>
              <a:rPr lang="en-CA" sz="2400" dirty="0">
                <a:latin typeface="Bell MT" panose="02020503060305020303" pitchFamily="18" charset="0"/>
              </a:rPr>
              <a:t>Before we set our reading s-t-r-e-t-c-h goal for today, let’s share any final questions you have about what you are about to read</a:t>
            </a:r>
          </a:p>
          <a:p>
            <a:pPr>
              <a:buFont typeface="Wingdings" panose="05000000000000000000" pitchFamily="2" charset="2"/>
              <a:buChar char="Ø"/>
            </a:pPr>
            <a:r>
              <a:rPr lang="en-CA" sz="2400" dirty="0">
                <a:latin typeface="Bell MT" panose="02020503060305020303" pitchFamily="18" charset="0"/>
              </a:rPr>
              <a:t>What are you wondering?</a:t>
            </a:r>
          </a:p>
          <a:p>
            <a:pPr>
              <a:buFont typeface="Wingdings" panose="05000000000000000000" pitchFamily="2" charset="2"/>
              <a:buChar char="Ø"/>
            </a:pPr>
            <a:r>
              <a:rPr lang="en-CA" sz="2400" dirty="0">
                <a:latin typeface="Bell MT" panose="02020503060305020303" pitchFamily="18" charset="0"/>
              </a:rPr>
              <a:t>What are you most curious about?</a:t>
            </a:r>
          </a:p>
          <a:p>
            <a:pPr>
              <a:buFont typeface="Wingdings" panose="05000000000000000000" pitchFamily="2" charset="2"/>
              <a:buChar char="Ø"/>
            </a:pPr>
            <a:r>
              <a:rPr lang="en-CA" sz="2400" dirty="0">
                <a:latin typeface="Bell MT" panose="02020503060305020303" pitchFamily="18" charset="0"/>
              </a:rPr>
              <a:t>Why do you wonder this?</a:t>
            </a:r>
          </a:p>
        </p:txBody>
      </p:sp>
      <p:pic>
        <p:nvPicPr>
          <p:cNvPr id="5" name="Content Placeholder 4"/>
          <p:cNvPicPr>
            <a:picLocks noGrp="1" noChangeAspect="1"/>
          </p:cNvPicPr>
          <p:nvPr>
            <p:ph sz="half" idx="1"/>
          </p:nvPr>
        </p:nvPicPr>
        <p:blipFill>
          <a:blip r:embed="rId2"/>
          <a:stretch>
            <a:fillRect/>
          </a:stretch>
        </p:blipFill>
        <p:spPr>
          <a:xfrm>
            <a:off x="315638" y="2504341"/>
            <a:ext cx="3620005" cy="2924583"/>
          </a:xfrm>
          <a:prstGeom prst="rect">
            <a:avLst/>
          </a:prstGeom>
        </p:spPr>
      </p:pic>
    </p:spTree>
    <p:extLst>
      <p:ext uri="{BB962C8B-B14F-4D97-AF65-F5344CB8AC3E}">
        <p14:creationId xmlns:p14="http://schemas.microsoft.com/office/powerpoint/2010/main" val="1925391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2" y="204651"/>
            <a:ext cx="10998925" cy="814251"/>
          </a:xfrm>
        </p:spPr>
        <p:txBody>
          <a:bodyPr>
            <a:normAutofit/>
          </a:bodyPr>
          <a:lstStyle/>
          <a:p>
            <a:r>
              <a:rPr lang="en-CA" dirty="0">
                <a:latin typeface="Bell MT" panose="02020503060305020303" pitchFamily="18" charset="0"/>
              </a:rPr>
              <a:t>4. Setting our reading goal for lesson 2</a:t>
            </a:r>
          </a:p>
        </p:txBody>
      </p:sp>
      <p:sp>
        <p:nvSpPr>
          <p:cNvPr id="3" name="Content Placeholder 2"/>
          <p:cNvSpPr>
            <a:spLocks noGrp="1"/>
          </p:cNvSpPr>
          <p:nvPr>
            <p:ph sz="half" idx="1"/>
          </p:nvPr>
        </p:nvSpPr>
        <p:spPr>
          <a:xfrm>
            <a:off x="783772" y="1018902"/>
            <a:ext cx="10437222" cy="5839098"/>
          </a:xfrm>
        </p:spPr>
        <p:txBody>
          <a:bodyPr>
            <a:normAutofit/>
          </a:bodyPr>
          <a:lstStyle/>
          <a:p>
            <a:pPr>
              <a:buFont typeface="Wingdings" panose="05000000000000000000" pitchFamily="2" charset="2"/>
              <a:buChar char="Ø"/>
            </a:pPr>
            <a:r>
              <a:rPr lang="en-US" sz="3000" dirty="0">
                <a:latin typeface="Bell MT" panose="02020503060305020303" pitchFamily="18" charset="0"/>
              </a:rPr>
              <a:t>We are going to set our s-t-r-e-t-c-h goal for reading today</a:t>
            </a:r>
          </a:p>
          <a:p>
            <a:pPr>
              <a:buFont typeface="Wingdings" panose="05000000000000000000" pitchFamily="2" charset="2"/>
              <a:buChar char="Ø"/>
            </a:pPr>
            <a:r>
              <a:rPr lang="en-US" sz="3000" dirty="0">
                <a:latin typeface="Bell MT" panose="02020503060305020303" pitchFamily="18" charset="0"/>
              </a:rPr>
              <a:t>Goal setting is a very important skill for readers to develop </a:t>
            </a:r>
          </a:p>
          <a:p>
            <a:pPr>
              <a:buFont typeface="Wingdings" panose="05000000000000000000" pitchFamily="2" charset="2"/>
              <a:buChar char="Ø"/>
            </a:pPr>
            <a:r>
              <a:rPr lang="en-US" sz="3000" dirty="0">
                <a:latin typeface="Bell MT" panose="02020503060305020303" pitchFamily="18" charset="0"/>
              </a:rPr>
              <a:t>Good readers do this automatically and to help them understand the story better</a:t>
            </a:r>
          </a:p>
          <a:p>
            <a:pPr>
              <a:buFont typeface="Wingdings" panose="05000000000000000000" pitchFamily="2" charset="2"/>
              <a:buChar char="Ø"/>
            </a:pPr>
            <a:r>
              <a:rPr lang="en-CA" sz="3000" dirty="0">
                <a:latin typeface="Bell MT" panose="02020503060305020303" pitchFamily="18" charset="0"/>
              </a:rPr>
              <a:t>We will need to use our final task to help us set a goal – let’s look at how we do this</a:t>
            </a:r>
          </a:p>
          <a:p>
            <a:pPr marL="0" indent="0">
              <a:buNone/>
            </a:pPr>
            <a:endParaRPr lang="en-CA" sz="3000" dirty="0">
              <a:latin typeface="Bell MT" panose="02020503060305020303" pitchFamily="18" charset="0"/>
            </a:endParaRPr>
          </a:p>
          <a:p>
            <a:pPr marL="0" indent="0">
              <a:buNone/>
            </a:pPr>
            <a:endParaRPr lang="en-US" sz="3600" i="1" dirty="0">
              <a:latin typeface="Bell MT" panose="02020503060305020303" pitchFamily="18" charset="0"/>
            </a:endParaRPr>
          </a:p>
          <a:p>
            <a:pPr marL="0" indent="0">
              <a:buNone/>
            </a:pPr>
            <a:endParaRPr lang="en-US" sz="3600" i="1" dirty="0">
              <a:latin typeface="Bell MT" panose="02020503060305020303" pitchFamily="18" charset="0"/>
            </a:endParaRPr>
          </a:p>
        </p:txBody>
      </p:sp>
      <p:pic>
        <p:nvPicPr>
          <p:cNvPr id="5" name="Picture 4"/>
          <p:cNvPicPr>
            <a:picLocks noChangeAspect="1"/>
          </p:cNvPicPr>
          <p:nvPr/>
        </p:nvPicPr>
        <p:blipFill>
          <a:blip r:embed="rId2"/>
          <a:stretch>
            <a:fillRect/>
          </a:stretch>
        </p:blipFill>
        <p:spPr>
          <a:xfrm>
            <a:off x="1527496" y="4826725"/>
            <a:ext cx="8244380" cy="1606732"/>
          </a:xfrm>
          <a:prstGeom prst="rect">
            <a:avLst/>
          </a:prstGeom>
        </p:spPr>
      </p:pic>
    </p:spTree>
    <p:extLst>
      <p:ext uri="{BB962C8B-B14F-4D97-AF65-F5344CB8AC3E}">
        <p14:creationId xmlns:p14="http://schemas.microsoft.com/office/powerpoint/2010/main" val="699863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2" y="204651"/>
            <a:ext cx="10998925" cy="814251"/>
          </a:xfrm>
        </p:spPr>
        <p:txBody>
          <a:bodyPr>
            <a:normAutofit/>
          </a:bodyPr>
          <a:lstStyle/>
          <a:p>
            <a:r>
              <a:rPr lang="en-CA" dirty="0">
                <a:latin typeface="Bell MT" panose="02020503060305020303" pitchFamily="18" charset="0"/>
              </a:rPr>
              <a:t>4. Setting our reading goal cont’d…</a:t>
            </a:r>
          </a:p>
        </p:txBody>
      </p:sp>
      <p:sp>
        <p:nvSpPr>
          <p:cNvPr id="7" name="Content Placeholder 2"/>
          <p:cNvSpPr>
            <a:spLocks noGrp="1"/>
          </p:cNvSpPr>
          <p:nvPr>
            <p:ph sz="half" idx="1"/>
          </p:nvPr>
        </p:nvSpPr>
        <p:spPr>
          <a:xfrm>
            <a:off x="779009" y="1132928"/>
            <a:ext cx="10437222" cy="5839098"/>
          </a:xfrm>
        </p:spPr>
        <p:txBody>
          <a:bodyPr>
            <a:normAutofit/>
          </a:bodyPr>
          <a:lstStyle/>
          <a:p>
            <a:pPr>
              <a:buFont typeface="Wingdings" panose="05000000000000000000" pitchFamily="2" charset="2"/>
              <a:buChar char="Ø"/>
            </a:pPr>
            <a:r>
              <a:rPr lang="en-US" sz="3000" dirty="0">
                <a:latin typeface="Bell MT" panose="02020503060305020303" pitchFamily="18" charset="0"/>
              </a:rPr>
              <a:t>Setting our goal by using our final task is like a hamburger</a:t>
            </a:r>
          </a:p>
          <a:p>
            <a:pPr>
              <a:buFont typeface="Wingdings" panose="05000000000000000000" pitchFamily="2" charset="2"/>
              <a:buChar char="Ø"/>
            </a:pPr>
            <a:r>
              <a:rPr lang="en-US" sz="3000" dirty="0">
                <a:latin typeface="Bell MT" panose="02020503060305020303" pitchFamily="18" charset="0"/>
              </a:rPr>
              <a:t>The top bun is our final task and the bottom bun is our goal</a:t>
            </a:r>
          </a:p>
          <a:p>
            <a:pPr>
              <a:buFont typeface="Wingdings" panose="05000000000000000000" pitchFamily="2" charset="2"/>
              <a:buChar char="Ø"/>
            </a:pPr>
            <a:r>
              <a:rPr lang="en-US" sz="3000" dirty="0">
                <a:latin typeface="Bell MT" panose="02020503060305020303" pitchFamily="18" charset="0"/>
              </a:rPr>
              <a:t>Everything in the middle is the story</a:t>
            </a:r>
          </a:p>
          <a:p>
            <a:pPr>
              <a:buFont typeface="Wingdings" panose="05000000000000000000" pitchFamily="2" charset="2"/>
              <a:buChar char="Ø"/>
            </a:pPr>
            <a:r>
              <a:rPr lang="en-US" sz="3000" dirty="0">
                <a:latin typeface="Bell MT" panose="02020503060305020303" pitchFamily="18" charset="0"/>
              </a:rPr>
              <a:t>Let’s do a task analysis by looking at what the task is asking us to do…</a:t>
            </a:r>
          </a:p>
          <a:p>
            <a:pPr marL="0" indent="0">
              <a:buNone/>
            </a:pPr>
            <a:endParaRPr lang="en-CA" sz="3000" dirty="0">
              <a:latin typeface="Bell MT" panose="02020503060305020303" pitchFamily="18" charset="0"/>
            </a:endParaRPr>
          </a:p>
          <a:p>
            <a:pPr marL="0" indent="0">
              <a:buNone/>
            </a:pPr>
            <a:endParaRPr lang="en-US" sz="3600" i="1" dirty="0">
              <a:latin typeface="Bell MT" panose="02020503060305020303" pitchFamily="18" charset="0"/>
            </a:endParaRPr>
          </a:p>
          <a:p>
            <a:pPr marL="0" indent="0">
              <a:buNone/>
            </a:pPr>
            <a:endParaRPr lang="en-US" sz="3600" i="1" dirty="0">
              <a:latin typeface="Bell MT" panose="02020503060305020303" pitchFamily="18" charset="0"/>
            </a:endParaRPr>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468721"/>
            <a:ext cx="22764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629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2" y="204651"/>
            <a:ext cx="10998925" cy="814251"/>
          </a:xfrm>
        </p:spPr>
        <p:txBody>
          <a:bodyPr>
            <a:normAutofit/>
          </a:bodyPr>
          <a:lstStyle/>
          <a:p>
            <a:r>
              <a:rPr lang="en-CA" dirty="0">
                <a:latin typeface="Bell MT" panose="02020503060305020303" pitchFamily="18" charset="0"/>
              </a:rPr>
              <a:t>4. Setting our reading goal cont’d…</a:t>
            </a:r>
          </a:p>
        </p:txBody>
      </p:sp>
      <p:sp>
        <p:nvSpPr>
          <p:cNvPr id="7" name="Content Placeholder 2"/>
          <p:cNvSpPr>
            <a:spLocks noGrp="1"/>
          </p:cNvSpPr>
          <p:nvPr>
            <p:ph sz="half" idx="1"/>
          </p:nvPr>
        </p:nvSpPr>
        <p:spPr>
          <a:xfrm>
            <a:off x="779009" y="2194560"/>
            <a:ext cx="10437222" cy="4777466"/>
          </a:xfrm>
        </p:spPr>
        <p:txBody>
          <a:bodyPr>
            <a:normAutofit/>
          </a:bodyPr>
          <a:lstStyle/>
          <a:p>
            <a:pPr>
              <a:buFont typeface="Wingdings" panose="05000000000000000000" pitchFamily="2" charset="2"/>
              <a:buChar char="Ø"/>
            </a:pPr>
            <a:r>
              <a:rPr lang="en-US" sz="3000" dirty="0">
                <a:latin typeface="Bell MT" panose="02020503060305020303" pitchFamily="18" charset="0"/>
              </a:rPr>
              <a:t>This is your final task:</a:t>
            </a:r>
          </a:p>
          <a:p>
            <a:pPr marL="0" indent="0" algn="ctr">
              <a:buNone/>
            </a:pPr>
            <a:r>
              <a:rPr lang="en-CA" sz="2400" b="1" i="1" dirty="0">
                <a:latin typeface="Bell MT" panose="02020503060305020303" pitchFamily="18" charset="0"/>
              </a:rPr>
              <a:t>Write to show who you believe to be the fool in this story. Write in role as either a peacock or swan to show what you have learned from this terrible mistake and why you believe this foolish mistake happened.</a:t>
            </a:r>
            <a:endParaRPr lang="en-CA" sz="2400" i="1" dirty="0">
              <a:latin typeface="Bell MT" panose="02020503060305020303" pitchFamily="18" charset="0"/>
            </a:endParaRPr>
          </a:p>
          <a:p>
            <a:pPr marL="0" indent="0" algn="ctr">
              <a:buNone/>
            </a:pPr>
            <a:r>
              <a:rPr lang="en-CA" sz="2400" b="1" i="1" dirty="0">
                <a:latin typeface="Bell MT" panose="02020503060305020303" pitchFamily="18" charset="0"/>
              </a:rPr>
              <a:t>Remember to justify your thinking and feeling in order to show the lesson you have learned</a:t>
            </a:r>
            <a:r>
              <a:rPr lang="en-CA" b="1" dirty="0"/>
              <a:t>.</a:t>
            </a:r>
            <a:endParaRPr lang="en-CA" dirty="0"/>
          </a:p>
          <a:p>
            <a:pPr>
              <a:buFont typeface="Wingdings" panose="05000000000000000000" pitchFamily="2" charset="2"/>
              <a:buChar char="Ø"/>
            </a:pPr>
            <a:r>
              <a:rPr lang="en-US" sz="3000" dirty="0">
                <a:latin typeface="Bell MT" panose="02020503060305020303" pitchFamily="18" charset="0"/>
              </a:rPr>
              <a:t>What is our final task asking us to do?</a:t>
            </a:r>
          </a:p>
          <a:p>
            <a:pPr>
              <a:buFont typeface="Wingdings" panose="05000000000000000000" pitchFamily="2" charset="2"/>
              <a:buChar char="Ø"/>
            </a:pPr>
            <a:r>
              <a:rPr lang="en-US" sz="3000" dirty="0">
                <a:latin typeface="Bell MT" panose="02020503060305020303" pitchFamily="18" charset="0"/>
              </a:rPr>
              <a:t>Take 2 minutes to talk to your partner before we identify the criteria together as a class</a:t>
            </a:r>
          </a:p>
          <a:p>
            <a:pPr marL="0" indent="0">
              <a:buNone/>
            </a:pPr>
            <a:endParaRPr lang="en-CA" sz="3000" dirty="0">
              <a:latin typeface="Bell MT" panose="02020503060305020303" pitchFamily="18" charset="0"/>
            </a:endParaRPr>
          </a:p>
          <a:p>
            <a:pPr marL="0" indent="0">
              <a:buNone/>
            </a:pPr>
            <a:endParaRPr lang="en-US" sz="3600" i="1" dirty="0">
              <a:latin typeface="Bell MT" panose="02020503060305020303" pitchFamily="18" charset="0"/>
            </a:endParaRPr>
          </a:p>
          <a:p>
            <a:pPr marL="0" indent="0">
              <a:buNone/>
            </a:pPr>
            <a:endParaRPr lang="en-US" sz="3600" i="1" dirty="0">
              <a:latin typeface="Bell MT" panose="02020503060305020303" pitchFamily="18" charset="0"/>
            </a:endParaRPr>
          </a:p>
        </p:txBody>
      </p:sp>
    </p:spTree>
    <p:extLst>
      <p:ext uri="{BB962C8B-B14F-4D97-AF65-F5344CB8AC3E}">
        <p14:creationId xmlns:p14="http://schemas.microsoft.com/office/powerpoint/2010/main" val="263689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91440"/>
            <a:ext cx="10131425" cy="836023"/>
          </a:xfrm>
        </p:spPr>
        <p:txBody>
          <a:bodyPr>
            <a:normAutofit/>
          </a:bodyPr>
          <a:lstStyle/>
          <a:p>
            <a:r>
              <a:rPr lang="en-CA" sz="3200" dirty="0">
                <a:latin typeface="Bell MT" panose="02020503060305020303" pitchFamily="18" charset="0"/>
              </a:rPr>
              <a:t>Lesson 1 – Connecting </a:t>
            </a:r>
          </a:p>
        </p:txBody>
      </p:sp>
      <p:sp>
        <p:nvSpPr>
          <p:cNvPr id="3" name="Content Placeholder 2"/>
          <p:cNvSpPr>
            <a:spLocks noGrp="1"/>
          </p:cNvSpPr>
          <p:nvPr>
            <p:ph sz="half" idx="1"/>
          </p:nvPr>
        </p:nvSpPr>
        <p:spPr>
          <a:xfrm>
            <a:off x="685802" y="1162594"/>
            <a:ext cx="10131424" cy="5120640"/>
          </a:xfrm>
        </p:spPr>
        <p:txBody>
          <a:bodyPr>
            <a:noAutofit/>
          </a:bodyPr>
          <a:lstStyle/>
          <a:p>
            <a:pPr marL="0" indent="0">
              <a:buNone/>
            </a:pPr>
            <a:r>
              <a:rPr lang="en-CA" sz="2800" dirty="0">
                <a:latin typeface="Bell MT" panose="02020503060305020303" pitchFamily="18" charset="0"/>
              </a:rPr>
              <a:t>1. Review Criteria for Respectful Listening and  Powerful Speaking</a:t>
            </a:r>
          </a:p>
          <a:p>
            <a:pPr marL="0" indent="0">
              <a:buNone/>
            </a:pPr>
            <a:r>
              <a:rPr lang="en-CA" sz="2800" dirty="0">
                <a:latin typeface="Bell MT" panose="02020503060305020303" pitchFamily="18" charset="0"/>
              </a:rPr>
              <a:t>2. Students determine AB partners</a:t>
            </a:r>
          </a:p>
          <a:p>
            <a:pPr marL="0" indent="0">
              <a:buNone/>
            </a:pPr>
            <a:r>
              <a:rPr lang="en-CA" sz="2800" dirty="0">
                <a:latin typeface="Bell MT" panose="02020503060305020303" pitchFamily="18" charset="0"/>
              </a:rPr>
              <a:t>3. Set Oral Language Goal for today</a:t>
            </a:r>
          </a:p>
          <a:p>
            <a:pPr marL="0" indent="0">
              <a:buNone/>
            </a:pPr>
            <a:r>
              <a:rPr lang="en-CA" sz="2800" dirty="0">
                <a:latin typeface="Bell MT" panose="02020503060305020303" pitchFamily="18" charset="0"/>
              </a:rPr>
              <a:t>4. Image a Time</a:t>
            </a:r>
          </a:p>
          <a:p>
            <a:pPr marL="0" indent="0">
              <a:buNone/>
            </a:pPr>
            <a:r>
              <a:rPr lang="en-CA" sz="2800" dirty="0">
                <a:latin typeface="Bell MT" panose="02020503060305020303" pitchFamily="18" charset="0"/>
              </a:rPr>
              <a:t>PROCESSING</a:t>
            </a:r>
          </a:p>
          <a:p>
            <a:pPr marL="0" indent="0">
              <a:buNone/>
            </a:pPr>
            <a:r>
              <a:rPr lang="en-CA" sz="2800" dirty="0">
                <a:latin typeface="Bell MT" panose="02020503060305020303" pitchFamily="18" charset="0"/>
              </a:rPr>
              <a:t>5. Weaving with Clues</a:t>
            </a:r>
          </a:p>
          <a:p>
            <a:pPr marL="0" indent="0">
              <a:buNone/>
            </a:pPr>
            <a:r>
              <a:rPr lang="en-CA" sz="2800" dirty="0">
                <a:latin typeface="Bell MT" panose="02020503060305020303" pitchFamily="18" charset="0"/>
              </a:rPr>
              <a:t>6.  Questioning</a:t>
            </a:r>
          </a:p>
          <a:p>
            <a:pPr marL="0" indent="0">
              <a:buNone/>
            </a:pPr>
            <a:r>
              <a:rPr lang="en-CA" sz="2800" dirty="0">
                <a:latin typeface="Bell MT" panose="02020503060305020303" pitchFamily="18" charset="0"/>
              </a:rPr>
              <a:t>TRANSFORMING</a:t>
            </a:r>
          </a:p>
          <a:p>
            <a:pPr marL="0" indent="0">
              <a:buNone/>
            </a:pPr>
            <a:r>
              <a:rPr lang="en-CA" sz="2800" dirty="0">
                <a:latin typeface="Bell MT" panose="02020503060305020303" pitchFamily="18" charset="0"/>
              </a:rPr>
              <a:t>7. Prediction Write</a:t>
            </a:r>
          </a:p>
          <a:p>
            <a:pPr marL="0" indent="0">
              <a:buNone/>
            </a:pPr>
            <a:r>
              <a:rPr lang="en-CA" sz="2800" dirty="0">
                <a:latin typeface="Bell MT" panose="02020503060305020303" pitchFamily="18" charset="0"/>
              </a:rPr>
              <a:t>REFLECTING</a:t>
            </a:r>
          </a:p>
          <a:p>
            <a:pPr marL="0" indent="0">
              <a:buNone/>
            </a:pPr>
            <a:r>
              <a:rPr lang="en-CA" sz="2800" dirty="0">
                <a:latin typeface="Bell MT" panose="02020503060305020303" pitchFamily="18" charset="0"/>
              </a:rPr>
              <a:t>8/9. New ideas, Questions, Connections, Noticing</a:t>
            </a:r>
          </a:p>
        </p:txBody>
      </p:sp>
      <p:pic>
        <p:nvPicPr>
          <p:cNvPr id="5" name="Picture 3" descr="frameworkForDeeperLearning_2015_fron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338" y="1327610"/>
            <a:ext cx="3756891" cy="486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663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2" y="204651"/>
            <a:ext cx="10998925" cy="814251"/>
          </a:xfrm>
        </p:spPr>
        <p:txBody>
          <a:bodyPr>
            <a:normAutofit/>
          </a:bodyPr>
          <a:lstStyle/>
          <a:p>
            <a:r>
              <a:rPr lang="en-CA" dirty="0">
                <a:latin typeface="Bell MT" panose="02020503060305020303" pitchFamily="18" charset="0"/>
              </a:rPr>
              <a:t>4. Setting our reading goal cont’d…</a:t>
            </a:r>
          </a:p>
        </p:txBody>
      </p:sp>
      <p:sp>
        <p:nvSpPr>
          <p:cNvPr id="7" name="Content Placeholder 2"/>
          <p:cNvSpPr>
            <a:spLocks noGrp="1"/>
          </p:cNvSpPr>
          <p:nvPr>
            <p:ph sz="half" idx="1"/>
          </p:nvPr>
        </p:nvSpPr>
        <p:spPr>
          <a:xfrm>
            <a:off x="779009" y="901337"/>
            <a:ext cx="10437222" cy="6070689"/>
          </a:xfrm>
        </p:spPr>
        <p:txBody>
          <a:bodyPr>
            <a:normAutofit/>
          </a:bodyPr>
          <a:lstStyle/>
          <a:p>
            <a:pPr>
              <a:buFont typeface="Wingdings" panose="05000000000000000000" pitchFamily="2" charset="2"/>
              <a:buChar char="Ø"/>
            </a:pPr>
            <a:r>
              <a:rPr lang="en-US" sz="3000" dirty="0">
                <a:latin typeface="Bell MT" panose="02020503060305020303" pitchFamily="18" charset="0"/>
              </a:rPr>
              <a:t>Let’s work together to circle the criteria…I will highlight it on the task:</a:t>
            </a:r>
          </a:p>
          <a:p>
            <a:pPr marL="0" indent="0" algn="ctr">
              <a:buNone/>
            </a:pPr>
            <a:r>
              <a:rPr lang="en-CA" sz="2400" b="1" i="1" dirty="0">
                <a:latin typeface="Bell MT" panose="02020503060305020303" pitchFamily="18" charset="0"/>
              </a:rPr>
              <a:t>Write to show who you believe to be the fool in this story. Write in role as either a peacock or swan to show what you have learned from this terrible mistake and why you believe this foolish mistake happened.</a:t>
            </a:r>
            <a:endParaRPr lang="en-CA" sz="2400" i="1" dirty="0">
              <a:latin typeface="Bell MT" panose="02020503060305020303" pitchFamily="18" charset="0"/>
            </a:endParaRPr>
          </a:p>
          <a:p>
            <a:pPr marL="0" indent="0" algn="ctr">
              <a:buNone/>
            </a:pPr>
            <a:r>
              <a:rPr lang="en-CA" sz="2400" b="1" i="1" dirty="0">
                <a:latin typeface="Bell MT" panose="02020503060305020303" pitchFamily="18" charset="0"/>
              </a:rPr>
              <a:t>Remember to justify your thinking and feeling in order to show the lesson you have learned</a:t>
            </a:r>
            <a:r>
              <a:rPr lang="en-CA" b="1" dirty="0"/>
              <a:t>.</a:t>
            </a:r>
            <a:endParaRPr lang="en-CA" dirty="0"/>
          </a:p>
          <a:p>
            <a:pPr>
              <a:buFont typeface="Wingdings" panose="05000000000000000000" pitchFamily="2" charset="2"/>
              <a:buChar char="Ø"/>
            </a:pPr>
            <a:r>
              <a:rPr lang="en-CA" sz="3000" dirty="0">
                <a:latin typeface="Bell MT" panose="02020503060305020303" pitchFamily="18" charset="0"/>
              </a:rPr>
              <a:t>Now let’s look at our icon strip and match the criteria to the icons we will focus on while we read</a:t>
            </a:r>
          </a:p>
          <a:p>
            <a:pPr marL="0" indent="0">
              <a:buNone/>
            </a:pPr>
            <a:endParaRPr lang="en-CA" sz="3000" dirty="0">
              <a:latin typeface="Bell MT" panose="02020503060305020303" pitchFamily="18" charset="0"/>
            </a:endParaRPr>
          </a:p>
          <a:p>
            <a:pPr marL="0" indent="0">
              <a:buNone/>
            </a:pPr>
            <a:endParaRPr lang="en-US" sz="3600" i="1" dirty="0">
              <a:latin typeface="Bell MT" panose="02020503060305020303" pitchFamily="18" charset="0"/>
            </a:endParaRPr>
          </a:p>
          <a:p>
            <a:pPr marL="0" indent="0">
              <a:buNone/>
            </a:pPr>
            <a:endParaRPr lang="en-US" sz="3600" i="1" dirty="0">
              <a:latin typeface="Bell MT" panose="02020503060305020303" pitchFamily="18" charset="0"/>
            </a:endParaRPr>
          </a:p>
        </p:txBody>
      </p:sp>
      <p:pic>
        <p:nvPicPr>
          <p:cNvPr id="4" name="Picture 3"/>
          <p:cNvPicPr>
            <a:picLocks noChangeAspect="1"/>
          </p:cNvPicPr>
          <p:nvPr/>
        </p:nvPicPr>
        <p:blipFill>
          <a:blip r:embed="rId2"/>
          <a:stretch>
            <a:fillRect/>
          </a:stretch>
        </p:blipFill>
        <p:spPr>
          <a:xfrm>
            <a:off x="1658124" y="5074919"/>
            <a:ext cx="8244380" cy="1606732"/>
          </a:xfrm>
          <a:prstGeom prst="rect">
            <a:avLst/>
          </a:prstGeom>
        </p:spPr>
      </p:pic>
    </p:spTree>
    <p:extLst>
      <p:ext uri="{BB962C8B-B14F-4D97-AF65-F5344CB8AC3E}">
        <p14:creationId xmlns:p14="http://schemas.microsoft.com/office/powerpoint/2010/main" val="2629270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2" y="204651"/>
            <a:ext cx="10998925" cy="814251"/>
          </a:xfrm>
        </p:spPr>
        <p:txBody>
          <a:bodyPr>
            <a:normAutofit/>
          </a:bodyPr>
          <a:lstStyle/>
          <a:p>
            <a:r>
              <a:rPr lang="en-CA" dirty="0">
                <a:latin typeface="Bell MT" panose="02020503060305020303" pitchFamily="18" charset="0"/>
              </a:rPr>
              <a:t>5. Processing with Idea-Sketch-Tagline</a:t>
            </a:r>
          </a:p>
        </p:txBody>
      </p:sp>
      <p:sp>
        <p:nvSpPr>
          <p:cNvPr id="7" name="Content Placeholder 2"/>
          <p:cNvSpPr>
            <a:spLocks noGrp="1"/>
          </p:cNvSpPr>
          <p:nvPr>
            <p:ph sz="half" idx="1"/>
          </p:nvPr>
        </p:nvSpPr>
        <p:spPr>
          <a:xfrm>
            <a:off x="6862763" y="1018902"/>
            <a:ext cx="4919934" cy="5564777"/>
          </a:xfrm>
        </p:spPr>
        <p:txBody>
          <a:bodyPr>
            <a:normAutofit/>
          </a:bodyPr>
          <a:lstStyle/>
          <a:p>
            <a:pPr marL="0" indent="0">
              <a:buNone/>
            </a:pPr>
            <a:endParaRPr lang="en-CA" sz="3000" dirty="0">
              <a:latin typeface="Bell MT" panose="02020503060305020303" pitchFamily="18" charset="0"/>
            </a:endParaRPr>
          </a:p>
          <a:p>
            <a:pPr marL="0" indent="0">
              <a:buNone/>
            </a:pPr>
            <a:endParaRPr lang="en-US" sz="3600" i="1" dirty="0">
              <a:latin typeface="Bell MT" panose="02020503060305020303" pitchFamily="18" charset="0"/>
            </a:endParaRPr>
          </a:p>
          <a:p>
            <a:pPr marL="0" indent="0">
              <a:buNone/>
            </a:pPr>
            <a:endParaRPr lang="en-US" sz="3600" i="1" dirty="0">
              <a:latin typeface="Bell MT" panose="02020503060305020303" pitchFamily="18" charset="0"/>
            </a:endParaRPr>
          </a:p>
        </p:txBody>
      </p:sp>
      <p:sp>
        <p:nvSpPr>
          <p:cNvPr id="3" name="TextBox 2"/>
          <p:cNvSpPr txBox="1"/>
          <p:nvPr/>
        </p:nvSpPr>
        <p:spPr>
          <a:xfrm>
            <a:off x="5146766" y="1136469"/>
            <a:ext cx="6635931" cy="5632311"/>
          </a:xfrm>
          <a:prstGeom prst="rect">
            <a:avLst/>
          </a:prstGeom>
          <a:noFill/>
        </p:spPr>
        <p:txBody>
          <a:bodyPr wrap="square" rtlCol="0">
            <a:spAutoFit/>
          </a:bodyPr>
          <a:lstStyle/>
          <a:p>
            <a:pPr marL="285750" indent="-285750">
              <a:buFont typeface="Wingdings" panose="05000000000000000000" pitchFamily="2" charset="2"/>
              <a:buChar char="Ø"/>
            </a:pPr>
            <a:r>
              <a:rPr lang="en-CA" sz="2400" dirty="0">
                <a:latin typeface="Bell MT" panose="02020503060305020303" pitchFamily="18" charset="0"/>
              </a:rPr>
              <a:t>Now that we have set our goal, we are ready to read and process the story</a:t>
            </a:r>
          </a:p>
          <a:p>
            <a:pPr marL="285750" indent="-285750">
              <a:buFont typeface="Wingdings" panose="05000000000000000000" pitchFamily="2" charset="2"/>
              <a:buChar char="Ø"/>
            </a:pPr>
            <a:r>
              <a:rPr lang="en-CA" sz="2400" dirty="0">
                <a:latin typeface="Bell MT" panose="02020503060305020303" pitchFamily="18" charset="0"/>
              </a:rPr>
              <a:t>To help us gather our ideas, we are going to use a tool called </a:t>
            </a:r>
            <a:r>
              <a:rPr lang="en-CA" sz="2400" i="1" dirty="0">
                <a:latin typeface="Bell MT" panose="02020503060305020303" pitchFamily="18" charset="0"/>
              </a:rPr>
              <a:t>‘Idea-Sketch-Tagline’</a:t>
            </a:r>
          </a:p>
          <a:p>
            <a:pPr marL="285750" lvl="0" indent="-285750">
              <a:buFont typeface="Wingdings" panose="05000000000000000000" pitchFamily="2" charset="2"/>
              <a:buChar char="Ø"/>
            </a:pPr>
            <a:r>
              <a:rPr lang="en-US" sz="2400" dirty="0">
                <a:latin typeface="Bell MT" panose="02020503060305020303" pitchFamily="18" charset="0"/>
              </a:rPr>
              <a:t>I will read the first chunk of the story, while you follow along </a:t>
            </a:r>
          </a:p>
          <a:p>
            <a:pPr marL="285750" lvl="0" indent="-285750">
              <a:buFont typeface="Wingdings" panose="05000000000000000000" pitchFamily="2" charset="2"/>
              <a:buChar char="Ø"/>
            </a:pPr>
            <a:r>
              <a:rPr lang="en-US" sz="2400" dirty="0">
                <a:latin typeface="Bell MT" panose="02020503060305020303" pitchFamily="18" charset="0"/>
              </a:rPr>
              <a:t>Then I will read the chunk for a second time while you begin thinking about and drawing/writing the important ideas and images from the text</a:t>
            </a:r>
          </a:p>
          <a:p>
            <a:pPr marL="285750" lvl="0" indent="-285750">
              <a:buFont typeface="Wingdings" panose="05000000000000000000" pitchFamily="2" charset="2"/>
              <a:buChar char="Ø"/>
            </a:pPr>
            <a:r>
              <a:rPr lang="en-US" sz="2400" dirty="0">
                <a:latin typeface="Bell MT" panose="02020503060305020303" pitchFamily="18" charset="0"/>
              </a:rPr>
              <a:t>I will read it a third time to give you more time to gather any ideas you may have missed</a:t>
            </a:r>
          </a:p>
          <a:p>
            <a:pPr marL="285750" lvl="0" indent="-285750">
              <a:buFont typeface="Wingdings" panose="05000000000000000000" pitchFamily="2" charset="2"/>
              <a:buChar char="Ø"/>
            </a:pPr>
            <a:r>
              <a:rPr lang="en-US" sz="2400" dirty="0">
                <a:latin typeface="Bell MT" panose="02020503060305020303" pitchFamily="18" charset="0"/>
              </a:rPr>
              <a:t>Then I will read it a fourth time, but you will radio read with me</a:t>
            </a:r>
            <a:endParaRPr lang="en-CA" sz="2400" dirty="0">
              <a:latin typeface="Bell MT" panose="02020503060305020303" pitchFamily="18" charset="0"/>
            </a:endParaRPr>
          </a:p>
          <a:p>
            <a:endParaRPr lang="en-CA" sz="2400" i="1" dirty="0">
              <a:latin typeface="Bell MT" panose="02020503060305020303" pitchFamily="18" charset="0"/>
            </a:endParaRPr>
          </a:p>
        </p:txBody>
      </p:sp>
      <p:pic>
        <p:nvPicPr>
          <p:cNvPr id="5" name="Picture 4"/>
          <p:cNvPicPr>
            <a:picLocks noChangeAspect="1"/>
          </p:cNvPicPr>
          <p:nvPr/>
        </p:nvPicPr>
        <p:blipFill>
          <a:blip r:embed="rId2"/>
          <a:stretch>
            <a:fillRect/>
          </a:stretch>
        </p:blipFill>
        <p:spPr>
          <a:xfrm>
            <a:off x="384760" y="1276812"/>
            <a:ext cx="4629796" cy="5048955"/>
          </a:xfrm>
          <a:prstGeom prst="rect">
            <a:avLst/>
          </a:prstGeom>
        </p:spPr>
      </p:pic>
    </p:spTree>
    <p:extLst>
      <p:ext uri="{BB962C8B-B14F-4D97-AF65-F5344CB8AC3E}">
        <p14:creationId xmlns:p14="http://schemas.microsoft.com/office/powerpoint/2010/main" val="2536238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4" y="204651"/>
            <a:ext cx="11678194" cy="814251"/>
          </a:xfrm>
        </p:spPr>
        <p:txBody>
          <a:bodyPr>
            <a:normAutofit fontScale="90000"/>
          </a:bodyPr>
          <a:lstStyle/>
          <a:p>
            <a:r>
              <a:rPr lang="en-CA" dirty="0">
                <a:latin typeface="Bell MT" panose="02020503060305020303" pitchFamily="18" charset="0"/>
              </a:rPr>
              <a:t>5. Processing with Idea-Sketch-Tagline cont’d…</a:t>
            </a:r>
          </a:p>
        </p:txBody>
      </p:sp>
      <p:sp>
        <p:nvSpPr>
          <p:cNvPr id="7" name="Content Placeholder 2"/>
          <p:cNvSpPr>
            <a:spLocks noGrp="1"/>
          </p:cNvSpPr>
          <p:nvPr>
            <p:ph sz="half" idx="1"/>
          </p:nvPr>
        </p:nvSpPr>
        <p:spPr>
          <a:xfrm>
            <a:off x="6862763" y="1018902"/>
            <a:ext cx="4919934" cy="5564777"/>
          </a:xfrm>
        </p:spPr>
        <p:txBody>
          <a:bodyPr>
            <a:normAutofit/>
          </a:bodyPr>
          <a:lstStyle/>
          <a:p>
            <a:pPr marL="0" indent="0">
              <a:buNone/>
            </a:pPr>
            <a:endParaRPr lang="en-CA" sz="3000" dirty="0">
              <a:latin typeface="Bell MT" panose="02020503060305020303" pitchFamily="18" charset="0"/>
            </a:endParaRPr>
          </a:p>
          <a:p>
            <a:pPr marL="0" indent="0">
              <a:buNone/>
            </a:pPr>
            <a:endParaRPr lang="en-US" sz="3600" i="1" dirty="0">
              <a:latin typeface="Bell MT" panose="02020503060305020303" pitchFamily="18" charset="0"/>
            </a:endParaRPr>
          </a:p>
          <a:p>
            <a:pPr marL="0" indent="0">
              <a:buNone/>
            </a:pPr>
            <a:endParaRPr lang="en-US" sz="3600" i="1" dirty="0">
              <a:latin typeface="Bell MT" panose="02020503060305020303" pitchFamily="18" charset="0"/>
            </a:endParaRPr>
          </a:p>
        </p:txBody>
      </p:sp>
      <p:sp>
        <p:nvSpPr>
          <p:cNvPr id="3" name="TextBox 2"/>
          <p:cNvSpPr txBox="1"/>
          <p:nvPr/>
        </p:nvSpPr>
        <p:spPr>
          <a:xfrm>
            <a:off x="5146766" y="1446800"/>
            <a:ext cx="6635931" cy="4708981"/>
          </a:xfrm>
          <a:prstGeom prst="rect">
            <a:avLst/>
          </a:prstGeom>
          <a:noFill/>
        </p:spPr>
        <p:txBody>
          <a:bodyPr wrap="square" rtlCol="0">
            <a:spAutoFit/>
          </a:bodyPr>
          <a:lstStyle/>
          <a:p>
            <a:pPr marL="285750" indent="-285750">
              <a:buFont typeface="Wingdings" panose="05000000000000000000" pitchFamily="2" charset="2"/>
              <a:buChar char="Ø"/>
            </a:pPr>
            <a:r>
              <a:rPr lang="en-CA" sz="3000" dirty="0">
                <a:latin typeface="Bell MT" panose="02020503060305020303" pitchFamily="18" charset="0"/>
              </a:rPr>
              <a:t>Remember that what we are capturing for this chunk are the icons we set out to focus on in our goal</a:t>
            </a:r>
          </a:p>
          <a:p>
            <a:pPr marL="285750" indent="-285750">
              <a:buFont typeface="Wingdings" panose="05000000000000000000" pitchFamily="2" charset="2"/>
              <a:buChar char="Ø"/>
            </a:pPr>
            <a:r>
              <a:rPr lang="en-CA" sz="3000" dirty="0">
                <a:latin typeface="Bell MT" panose="02020503060305020303" pitchFamily="18" charset="0"/>
              </a:rPr>
              <a:t>I have written them into the tool sheet for you</a:t>
            </a:r>
          </a:p>
          <a:p>
            <a:pPr marL="285750" indent="-285750">
              <a:buFont typeface="Wingdings" panose="05000000000000000000" pitchFamily="2" charset="2"/>
              <a:buChar char="Ø"/>
            </a:pPr>
            <a:r>
              <a:rPr lang="en-CA" sz="3000" dirty="0">
                <a:latin typeface="Bell MT" panose="02020503060305020303" pitchFamily="18" charset="0"/>
              </a:rPr>
              <a:t>When you’re ready, I will begin reading chunk 1</a:t>
            </a:r>
          </a:p>
          <a:p>
            <a:pPr marL="285750" indent="-285750">
              <a:buFont typeface="Wingdings" panose="05000000000000000000" pitchFamily="2" charset="2"/>
              <a:buChar char="Ø"/>
            </a:pPr>
            <a:r>
              <a:rPr lang="en-CA" sz="3000" dirty="0">
                <a:latin typeface="Bell MT" panose="02020503060305020303" pitchFamily="18" charset="0"/>
              </a:rPr>
              <a:t>We will not be doing a tagline just yet, so just leave it blank for now</a:t>
            </a:r>
          </a:p>
          <a:p>
            <a:pPr marL="285750" indent="-285750">
              <a:buFont typeface="Wingdings" panose="05000000000000000000" pitchFamily="2" charset="2"/>
              <a:buChar char="Ø"/>
            </a:pPr>
            <a:r>
              <a:rPr lang="en-CA" sz="3000" dirty="0">
                <a:latin typeface="Bell MT" panose="02020503060305020303" pitchFamily="18" charset="0"/>
              </a:rPr>
              <a:t>Let’s begin!</a:t>
            </a:r>
          </a:p>
        </p:txBody>
      </p:sp>
      <p:pic>
        <p:nvPicPr>
          <p:cNvPr id="5" name="Picture 4"/>
          <p:cNvPicPr>
            <a:picLocks noChangeAspect="1"/>
          </p:cNvPicPr>
          <p:nvPr/>
        </p:nvPicPr>
        <p:blipFill>
          <a:blip r:embed="rId2"/>
          <a:stretch>
            <a:fillRect/>
          </a:stretch>
        </p:blipFill>
        <p:spPr>
          <a:xfrm>
            <a:off x="384760" y="1276812"/>
            <a:ext cx="4629796" cy="5048955"/>
          </a:xfrm>
          <a:prstGeom prst="rect">
            <a:avLst/>
          </a:prstGeom>
        </p:spPr>
      </p:pic>
    </p:spTree>
    <p:extLst>
      <p:ext uri="{BB962C8B-B14F-4D97-AF65-F5344CB8AC3E}">
        <p14:creationId xmlns:p14="http://schemas.microsoft.com/office/powerpoint/2010/main" val="3618047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4" y="204651"/>
            <a:ext cx="11678194" cy="814251"/>
          </a:xfrm>
        </p:spPr>
        <p:txBody>
          <a:bodyPr>
            <a:normAutofit fontScale="90000"/>
          </a:bodyPr>
          <a:lstStyle/>
          <a:p>
            <a:r>
              <a:rPr lang="en-CA" dirty="0">
                <a:latin typeface="Bell MT" panose="02020503060305020303" pitchFamily="18" charset="0"/>
              </a:rPr>
              <a:t>5. Processing with Idea-Sketch-Tagline cont’d…</a:t>
            </a:r>
          </a:p>
        </p:txBody>
      </p:sp>
      <p:sp>
        <p:nvSpPr>
          <p:cNvPr id="7" name="Content Placeholder 2"/>
          <p:cNvSpPr>
            <a:spLocks noGrp="1"/>
          </p:cNvSpPr>
          <p:nvPr>
            <p:ph sz="half" idx="1"/>
          </p:nvPr>
        </p:nvSpPr>
        <p:spPr>
          <a:xfrm>
            <a:off x="6862763" y="1018902"/>
            <a:ext cx="4919934" cy="5564777"/>
          </a:xfrm>
        </p:spPr>
        <p:txBody>
          <a:bodyPr>
            <a:normAutofit/>
          </a:bodyPr>
          <a:lstStyle/>
          <a:p>
            <a:pPr marL="0" indent="0">
              <a:buNone/>
            </a:pPr>
            <a:endParaRPr lang="en-CA" sz="3000" dirty="0">
              <a:latin typeface="Bell MT" panose="02020503060305020303" pitchFamily="18" charset="0"/>
            </a:endParaRPr>
          </a:p>
          <a:p>
            <a:pPr marL="0" indent="0">
              <a:buNone/>
            </a:pPr>
            <a:endParaRPr lang="en-US" sz="3600" i="1" dirty="0">
              <a:latin typeface="Bell MT" panose="02020503060305020303" pitchFamily="18" charset="0"/>
            </a:endParaRPr>
          </a:p>
          <a:p>
            <a:pPr marL="0" indent="0">
              <a:buNone/>
            </a:pPr>
            <a:endParaRPr lang="en-US" sz="3600" i="1" dirty="0">
              <a:latin typeface="Bell MT" panose="02020503060305020303" pitchFamily="18" charset="0"/>
            </a:endParaRPr>
          </a:p>
        </p:txBody>
      </p:sp>
      <p:sp>
        <p:nvSpPr>
          <p:cNvPr id="3" name="TextBox 2"/>
          <p:cNvSpPr txBox="1"/>
          <p:nvPr/>
        </p:nvSpPr>
        <p:spPr>
          <a:xfrm>
            <a:off x="5146766" y="951368"/>
            <a:ext cx="6635931" cy="5632311"/>
          </a:xfrm>
          <a:prstGeom prst="rect">
            <a:avLst/>
          </a:prstGeom>
          <a:noFill/>
        </p:spPr>
        <p:txBody>
          <a:bodyPr wrap="square" rtlCol="0">
            <a:spAutoFit/>
          </a:bodyPr>
          <a:lstStyle/>
          <a:p>
            <a:pPr marL="285750" indent="-285750">
              <a:buFont typeface="Wingdings" panose="05000000000000000000" pitchFamily="2" charset="2"/>
              <a:buChar char="Ø"/>
            </a:pPr>
            <a:r>
              <a:rPr lang="en-CA" sz="3000" dirty="0">
                <a:latin typeface="Bell MT" panose="02020503060305020303" pitchFamily="18" charset="0"/>
              </a:rPr>
              <a:t>Now that we have read the story together and you have gathered what you are focusing on for your goal, we are going to meet with our partners to discuss and share our ideas</a:t>
            </a:r>
          </a:p>
          <a:p>
            <a:pPr marL="285750" indent="-285750">
              <a:buFont typeface="Wingdings" panose="05000000000000000000" pitchFamily="2" charset="2"/>
              <a:buChar char="Ø"/>
            </a:pPr>
            <a:r>
              <a:rPr lang="en-CA" sz="3000" dirty="0">
                <a:latin typeface="Bell MT" panose="02020503060305020303" pitchFamily="18" charset="0"/>
              </a:rPr>
              <a:t>Once you have shared your ideas, you will then decide on and rehearse a tagline to help us TRANSFORM our understanding of chunk 1</a:t>
            </a:r>
          </a:p>
          <a:p>
            <a:pPr marL="285750" indent="-285750">
              <a:buFont typeface="Wingdings" panose="05000000000000000000" pitchFamily="2" charset="2"/>
              <a:buChar char="Ø"/>
            </a:pPr>
            <a:r>
              <a:rPr lang="en-CA" sz="3000" dirty="0">
                <a:latin typeface="Bell MT" panose="02020503060305020303" pitchFamily="18" charset="0"/>
              </a:rPr>
              <a:t>Please wait for those instructions, you may begin sharing your ideas with your partner!</a:t>
            </a:r>
          </a:p>
        </p:txBody>
      </p:sp>
      <p:pic>
        <p:nvPicPr>
          <p:cNvPr id="5" name="Picture 4"/>
          <p:cNvPicPr>
            <a:picLocks noChangeAspect="1"/>
          </p:cNvPicPr>
          <p:nvPr/>
        </p:nvPicPr>
        <p:blipFill>
          <a:blip r:embed="rId2"/>
          <a:stretch>
            <a:fillRect/>
          </a:stretch>
        </p:blipFill>
        <p:spPr>
          <a:xfrm>
            <a:off x="384760" y="1276812"/>
            <a:ext cx="4629796" cy="5048955"/>
          </a:xfrm>
          <a:prstGeom prst="rect">
            <a:avLst/>
          </a:prstGeom>
        </p:spPr>
      </p:pic>
    </p:spTree>
    <p:extLst>
      <p:ext uri="{BB962C8B-B14F-4D97-AF65-F5344CB8AC3E}">
        <p14:creationId xmlns:p14="http://schemas.microsoft.com/office/powerpoint/2010/main" val="3181545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4" y="204651"/>
            <a:ext cx="11678194" cy="814251"/>
          </a:xfrm>
        </p:spPr>
        <p:txBody>
          <a:bodyPr>
            <a:normAutofit/>
          </a:bodyPr>
          <a:lstStyle/>
          <a:p>
            <a:r>
              <a:rPr lang="en-CA" dirty="0">
                <a:latin typeface="Bell MT" panose="02020503060305020303" pitchFamily="18" charset="0"/>
              </a:rPr>
              <a:t>6. Transforming with Tagline</a:t>
            </a:r>
          </a:p>
        </p:txBody>
      </p:sp>
      <p:sp>
        <p:nvSpPr>
          <p:cNvPr id="7" name="Content Placeholder 2"/>
          <p:cNvSpPr>
            <a:spLocks noGrp="1"/>
          </p:cNvSpPr>
          <p:nvPr>
            <p:ph sz="half" idx="1"/>
          </p:nvPr>
        </p:nvSpPr>
        <p:spPr>
          <a:xfrm>
            <a:off x="6862763" y="1018902"/>
            <a:ext cx="4919934" cy="5564777"/>
          </a:xfrm>
        </p:spPr>
        <p:txBody>
          <a:bodyPr>
            <a:normAutofit/>
          </a:bodyPr>
          <a:lstStyle/>
          <a:p>
            <a:pPr marL="0" indent="0">
              <a:buNone/>
            </a:pPr>
            <a:endParaRPr lang="en-CA" sz="3000" dirty="0">
              <a:latin typeface="Bell MT" panose="02020503060305020303" pitchFamily="18" charset="0"/>
            </a:endParaRPr>
          </a:p>
          <a:p>
            <a:pPr marL="0" indent="0">
              <a:buNone/>
            </a:pPr>
            <a:endParaRPr lang="en-US" sz="3600" i="1" dirty="0">
              <a:latin typeface="Bell MT" panose="02020503060305020303" pitchFamily="18" charset="0"/>
            </a:endParaRPr>
          </a:p>
          <a:p>
            <a:pPr marL="0" indent="0">
              <a:buNone/>
            </a:pPr>
            <a:endParaRPr lang="en-US" sz="3600" i="1" dirty="0">
              <a:latin typeface="Bell MT" panose="02020503060305020303" pitchFamily="18" charset="0"/>
            </a:endParaRPr>
          </a:p>
        </p:txBody>
      </p:sp>
      <p:sp>
        <p:nvSpPr>
          <p:cNvPr id="3" name="TextBox 2"/>
          <p:cNvSpPr txBox="1"/>
          <p:nvPr/>
        </p:nvSpPr>
        <p:spPr>
          <a:xfrm>
            <a:off x="4415246" y="951368"/>
            <a:ext cx="7367451" cy="6647974"/>
          </a:xfrm>
          <a:prstGeom prst="rect">
            <a:avLst/>
          </a:prstGeom>
          <a:noFill/>
        </p:spPr>
        <p:txBody>
          <a:bodyPr wrap="square" rtlCol="0">
            <a:spAutoFit/>
          </a:bodyPr>
          <a:lstStyle/>
          <a:p>
            <a:pPr marL="285750" indent="-285750">
              <a:buFont typeface="Wingdings" panose="05000000000000000000" pitchFamily="2" charset="2"/>
              <a:buChar char="Ø"/>
            </a:pPr>
            <a:r>
              <a:rPr lang="en-CA" sz="2200" dirty="0">
                <a:latin typeface="Bell MT" panose="02020503060305020303" pitchFamily="18" charset="0"/>
              </a:rPr>
              <a:t>Now that we have read the story together and shared our ideas with our partner, we are going to create a tagline to help us synthesize what we learned from chunk 1</a:t>
            </a:r>
          </a:p>
          <a:p>
            <a:pPr marL="285750" indent="-285750">
              <a:buFont typeface="Wingdings" panose="05000000000000000000" pitchFamily="2" charset="2"/>
              <a:buChar char="Ø"/>
            </a:pPr>
            <a:r>
              <a:rPr lang="en-US" sz="2200" dirty="0">
                <a:latin typeface="Bell MT" panose="02020503060305020303" pitchFamily="18" charset="0"/>
              </a:rPr>
              <a:t>Now, look at your pictures and ideas you captured and think about what is really important in the passage/s I read</a:t>
            </a:r>
          </a:p>
          <a:p>
            <a:pPr marL="285750" indent="-285750">
              <a:buFont typeface="Wingdings" panose="05000000000000000000" pitchFamily="2" charset="2"/>
              <a:buChar char="Ø"/>
            </a:pPr>
            <a:r>
              <a:rPr lang="en-US" sz="2200" dirty="0">
                <a:latin typeface="Bell MT" panose="02020503060305020303" pitchFamily="18" charset="0"/>
              </a:rPr>
              <a:t>With your partner, I want you to think of some words – 5 to 7 – that will capture what’s important in your picture</a:t>
            </a:r>
          </a:p>
          <a:p>
            <a:pPr marL="285750" indent="-285750">
              <a:buFont typeface="Wingdings" panose="05000000000000000000" pitchFamily="2" charset="2"/>
              <a:buChar char="Ø"/>
            </a:pPr>
            <a:r>
              <a:rPr lang="en-US" sz="2200" dirty="0">
                <a:latin typeface="Bell MT" panose="02020503060305020303" pitchFamily="18" charset="0"/>
              </a:rPr>
              <a:t> We call this a putting a tagline on a picture.</a:t>
            </a:r>
          </a:p>
          <a:p>
            <a:pPr marL="285750" indent="-285750">
              <a:buFont typeface="Wingdings" panose="05000000000000000000" pitchFamily="2" charset="2"/>
              <a:buChar char="Ø"/>
            </a:pPr>
            <a:r>
              <a:rPr lang="en-US" sz="2200" dirty="0">
                <a:latin typeface="Bell MT" panose="02020503060305020303" pitchFamily="18" charset="0"/>
              </a:rPr>
              <a:t>Your words need to send a clear image and a feeling of what is important</a:t>
            </a:r>
          </a:p>
          <a:p>
            <a:pPr marL="285750" indent="-285750">
              <a:buFont typeface="Wingdings" panose="05000000000000000000" pitchFamily="2" charset="2"/>
              <a:buChar char="Ø"/>
            </a:pPr>
            <a:r>
              <a:rPr lang="en-US" sz="2200" dirty="0">
                <a:latin typeface="Bell MT" panose="02020503060305020303" pitchFamily="18" charset="0"/>
              </a:rPr>
              <a:t>Think of it like a newspaper headline</a:t>
            </a:r>
          </a:p>
          <a:p>
            <a:pPr marL="285750" indent="-285750">
              <a:buFont typeface="Wingdings" panose="05000000000000000000" pitchFamily="2" charset="2"/>
              <a:buChar char="Ø"/>
            </a:pPr>
            <a:r>
              <a:rPr lang="en-US" sz="2200" dirty="0">
                <a:latin typeface="Bell MT" panose="02020503060305020303" pitchFamily="18" charset="0"/>
              </a:rPr>
              <a:t>If I had read you a news story about flooding, my picture might be about people leaving. A tagline might be: </a:t>
            </a:r>
            <a:r>
              <a:rPr lang="en-US" sz="2200" i="1" dirty="0">
                <a:latin typeface="Bell MT" panose="02020503060305020303" pitchFamily="18" charset="0"/>
              </a:rPr>
              <a:t>Floodwaters rising people race to leave</a:t>
            </a:r>
            <a:r>
              <a:rPr lang="en-US" sz="2200" dirty="0">
                <a:latin typeface="Bell MT" panose="02020503060305020303" pitchFamily="18" charset="0"/>
              </a:rPr>
              <a:t>. Do you get a picture from those words? Do you get a feeling? Look at your picture. Come up with 5-7 words that send an image and a feeling.</a:t>
            </a:r>
            <a:endParaRPr lang="en-CA" sz="2200" dirty="0">
              <a:latin typeface="Bell MT" panose="02020503060305020303" pitchFamily="18" charset="0"/>
            </a:endParaRPr>
          </a:p>
          <a:p>
            <a:r>
              <a:rPr lang="en-US" sz="2200" dirty="0">
                <a:latin typeface="Bell MT" panose="02020503060305020303" pitchFamily="18" charset="0"/>
              </a:rPr>
              <a:t> </a:t>
            </a:r>
            <a:endParaRPr lang="en-CA" sz="2200" dirty="0">
              <a:latin typeface="Bell MT" panose="02020503060305020303" pitchFamily="18" charset="0"/>
            </a:endParaRPr>
          </a:p>
          <a:p>
            <a:pPr marL="285750" indent="-285750">
              <a:buFont typeface="Wingdings" panose="05000000000000000000" pitchFamily="2" charset="2"/>
              <a:buChar char="Ø"/>
            </a:pPr>
            <a:endParaRPr lang="en-CA" sz="3000" dirty="0">
              <a:latin typeface="Bell MT" panose="02020503060305020303" pitchFamily="18" charset="0"/>
            </a:endParaRPr>
          </a:p>
        </p:txBody>
      </p:sp>
      <p:pic>
        <p:nvPicPr>
          <p:cNvPr id="5" name="Picture 4"/>
          <p:cNvPicPr>
            <a:picLocks noChangeAspect="1"/>
          </p:cNvPicPr>
          <p:nvPr/>
        </p:nvPicPr>
        <p:blipFill>
          <a:blip r:embed="rId2"/>
          <a:stretch>
            <a:fillRect/>
          </a:stretch>
        </p:blipFill>
        <p:spPr>
          <a:xfrm>
            <a:off x="384760" y="1276812"/>
            <a:ext cx="3847606" cy="5048955"/>
          </a:xfrm>
          <a:prstGeom prst="rect">
            <a:avLst/>
          </a:prstGeom>
        </p:spPr>
      </p:pic>
    </p:spTree>
    <p:extLst>
      <p:ext uri="{BB962C8B-B14F-4D97-AF65-F5344CB8AC3E}">
        <p14:creationId xmlns:p14="http://schemas.microsoft.com/office/powerpoint/2010/main" val="815009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4" y="204651"/>
            <a:ext cx="11678194" cy="814251"/>
          </a:xfrm>
        </p:spPr>
        <p:txBody>
          <a:bodyPr>
            <a:normAutofit/>
          </a:bodyPr>
          <a:lstStyle/>
          <a:p>
            <a:r>
              <a:rPr lang="en-CA" dirty="0">
                <a:latin typeface="Bell MT" panose="02020503060305020303" pitchFamily="18" charset="0"/>
              </a:rPr>
              <a:t>6. Transforming with Tagline cont’d…</a:t>
            </a:r>
          </a:p>
        </p:txBody>
      </p:sp>
      <p:sp>
        <p:nvSpPr>
          <p:cNvPr id="7" name="Content Placeholder 2"/>
          <p:cNvSpPr>
            <a:spLocks noGrp="1"/>
          </p:cNvSpPr>
          <p:nvPr>
            <p:ph sz="half" idx="1"/>
          </p:nvPr>
        </p:nvSpPr>
        <p:spPr>
          <a:xfrm>
            <a:off x="6862763" y="1018902"/>
            <a:ext cx="4919934" cy="5564777"/>
          </a:xfrm>
        </p:spPr>
        <p:txBody>
          <a:bodyPr>
            <a:normAutofit/>
          </a:bodyPr>
          <a:lstStyle/>
          <a:p>
            <a:pPr marL="0" indent="0">
              <a:buNone/>
            </a:pPr>
            <a:endParaRPr lang="en-CA" sz="3000" dirty="0">
              <a:latin typeface="Bell MT" panose="02020503060305020303" pitchFamily="18" charset="0"/>
            </a:endParaRPr>
          </a:p>
          <a:p>
            <a:pPr marL="0" indent="0">
              <a:buNone/>
            </a:pPr>
            <a:endParaRPr lang="en-US" sz="3600" i="1" dirty="0">
              <a:latin typeface="Bell MT" panose="02020503060305020303" pitchFamily="18" charset="0"/>
            </a:endParaRPr>
          </a:p>
          <a:p>
            <a:pPr marL="0" indent="0">
              <a:buNone/>
            </a:pPr>
            <a:endParaRPr lang="en-US" sz="3600" i="1" dirty="0">
              <a:latin typeface="Bell MT" panose="02020503060305020303" pitchFamily="18" charset="0"/>
            </a:endParaRPr>
          </a:p>
        </p:txBody>
      </p:sp>
      <p:sp>
        <p:nvSpPr>
          <p:cNvPr id="3" name="TextBox 2"/>
          <p:cNvSpPr txBox="1"/>
          <p:nvPr/>
        </p:nvSpPr>
        <p:spPr>
          <a:xfrm>
            <a:off x="4415246" y="1616786"/>
            <a:ext cx="7367451" cy="4708981"/>
          </a:xfrm>
          <a:prstGeom prst="rect">
            <a:avLst/>
          </a:prstGeom>
          <a:noFill/>
        </p:spPr>
        <p:txBody>
          <a:bodyPr wrap="square" rtlCol="0">
            <a:spAutoFit/>
          </a:bodyPr>
          <a:lstStyle/>
          <a:p>
            <a:pPr marL="285750" indent="-285750">
              <a:buFont typeface="Wingdings" panose="05000000000000000000" pitchFamily="2" charset="2"/>
              <a:buChar char="Ø"/>
            </a:pPr>
            <a:r>
              <a:rPr lang="en-CA" sz="3000" dirty="0">
                <a:latin typeface="Bell MT" panose="02020503060305020303" pitchFamily="18" charset="0"/>
              </a:rPr>
              <a:t>You will have 5 minutes to generate a tagline to share</a:t>
            </a:r>
          </a:p>
          <a:p>
            <a:pPr marL="285750" indent="-285750">
              <a:buFont typeface="Wingdings" panose="05000000000000000000" pitchFamily="2" charset="2"/>
              <a:buChar char="Ø"/>
            </a:pPr>
            <a:r>
              <a:rPr lang="en-CA" sz="3000" dirty="0">
                <a:latin typeface="Bell MT" panose="02020503060305020303" pitchFamily="18" charset="0"/>
              </a:rPr>
              <a:t>You will need to work together to help each other with this</a:t>
            </a:r>
          </a:p>
          <a:p>
            <a:pPr marL="285750" indent="-285750">
              <a:buFont typeface="Wingdings" panose="05000000000000000000" pitchFamily="2" charset="2"/>
              <a:buChar char="Ø"/>
            </a:pPr>
            <a:r>
              <a:rPr lang="en-CA" sz="3000" dirty="0">
                <a:latin typeface="Bell MT" panose="02020503060305020303" pitchFamily="18" charset="0"/>
              </a:rPr>
              <a:t>Once you are done, write it down on your tool sheets</a:t>
            </a:r>
          </a:p>
          <a:p>
            <a:pPr marL="285750" indent="-285750">
              <a:buFont typeface="Wingdings" panose="05000000000000000000" pitchFamily="2" charset="2"/>
              <a:buChar char="Ø"/>
            </a:pPr>
            <a:r>
              <a:rPr lang="en-CA" sz="3000" dirty="0">
                <a:latin typeface="Bell MT" panose="02020503060305020303" pitchFamily="18" charset="0"/>
              </a:rPr>
              <a:t>After your partner talk time, I will give you the sentence prompt for reporting out</a:t>
            </a:r>
          </a:p>
          <a:p>
            <a:pPr marL="285750" indent="-285750">
              <a:buFont typeface="Wingdings" panose="05000000000000000000" pitchFamily="2" charset="2"/>
              <a:buChar char="Ø"/>
            </a:pPr>
            <a:r>
              <a:rPr lang="en-CA" sz="3000" dirty="0">
                <a:latin typeface="Bell MT" panose="02020503060305020303" pitchFamily="18" charset="0"/>
              </a:rPr>
              <a:t>You may begin!</a:t>
            </a:r>
          </a:p>
          <a:p>
            <a:endParaRPr lang="en-CA" sz="3000" dirty="0">
              <a:latin typeface="Bell MT" panose="02020503060305020303" pitchFamily="18" charset="0"/>
            </a:endParaRPr>
          </a:p>
        </p:txBody>
      </p:sp>
      <p:pic>
        <p:nvPicPr>
          <p:cNvPr id="5" name="Picture 4"/>
          <p:cNvPicPr>
            <a:picLocks noChangeAspect="1"/>
          </p:cNvPicPr>
          <p:nvPr/>
        </p:nvPicPr>
        <p:blipFill>
          <a:blip r:embed="rId2"/>
          <a:stretch>
            <a:fillRect/>
          </a:stretch>
        </p:blipFill>
        <p:spPr>
          <a:xfrm>
            <a:off x="384760" y="1276812"/>
            <a:ext cx="3847606" cy="5048955"/>
          </a:xfrm>
          <a:prstGeom prst="rect">
            <a:avLst/>
          </a:prstGeom>
        </p:spPr>
      </p:pic>
    </p:spTree>
    <p:extLst>
      <p:ext uri="{BB962C8B-B14F-4D97-AF65-F5344CB8AC3E}">
        <p14:creationId xmlns:p14="http://schemas.microsoft.com/office/powerpoint/2010/main" val="852399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4" y="204651"/>
            <a:ext cx="11678194" cy="814251"/>
          </a:xfrm>
        </p:spPr>
        <p:txBody>
          <a:bodyPr>
            <a:normAutofit/>
          </a:bodyPr>
          <a:lstStyle/>
          <a:p>
            <a:r>
              <a:rPr lang="en-CA" dirty="0">
                <a:latin typeface="Bell MT" panose="02020503060305020303" pitchFamily="18" charset="0"/>
              </a:rPr>
              <a:t>6. Transforming with Tagline cont’d…</a:t>
            </a:r>
          </a:p>
        </p:txBody>
      </p:sp>
      <p:sp>
        <p:nvSpPr>
          <p:cNvPr id="7" name="Content Placeholder 2"/>
          <p:cNvSpPr>
            <a:spLocks noGrp="1"/>
          </p:cNvSpPr>
          <p:nvPr>
            <p:ph sz="half" idx="1"/>
          </p:nvPr>
        </p:nvSpPr>
        <p:spPr>
          <a:xfrm>
            <a:off x="6862763" y="1018902"/>
            <a:ext cx="4919934" cy="5564777"/>
          </a:xfrm>
        </p:spPr>
        <p:txBody>
          <a:bodyPr>
            <a:normAutofit/>
          </a:bodyPr>
          <a:lstStyle/>
          <a:p>
            <a:pPr marL="0" indent="0">
              <a:buNone/>
            </a:pPr>
            <a:endParaRPr lang="en-CA" sz="3000" dirty="0">
              <a:latin typeface="Bell MT" panose="02020503060305020303" pitchFamily="18" charset="0"/>
            </a:endParaRPr>
          </a:p>
          <a:p>
            <a:pPr marL="0" indent="0">
              <a:buNone/>
            </a:pPr>
            <a:endParaRPr lang="en-US" sz="3600" i="1" dirty="0">
              <a:latin typeface="Bell MT" panose="02020503060305020303" pitchFamily="18" charset="0"/>
            </a:endParaRPr>
          </a:p>
          <a:p>
            <a:pPr marL="0" indent="0">
              <a:buNone/>
            </a:pPr>
            <a:endParaRPr lang="en-US" sz="3600" i="1" dirty="0">
              <a:latin typeface="Bell MT" panose="02020503060305020303" pitchFamily="18" charset="0"/>
            </a:endParaRPr>
          </a:p>
        </p:txBody>
      </p:sp>
      <p:sp>
        <p:nvSpPr>
          <p:cNvPr id="3" name="TextBox 2"/>
          <p:cNvSpPr txBox="1"/>
          <p:nvPr/>
        </p:nvSpPr>
        <p:spPr>
          <a:xfrm>
            <a:off x="705396" y="1833153"/>
            <a:ext cx="10254342" cy="3877985"/>
          </a:xfrm>
          <a:prstGeom prst="rect">
            <a:avLst/>
          </a:prstGeom>
          <a:noFill/>
        </p:spPr>
        <p:txBody>
          <a:bodyPr wrap="square" rtlCol="0">
            <a:spAutoFit/>
          </a:bodyPr>
          <a:lstStyle/>
          <a:p>
            <a:pPr marL="285750" indent="-285750">
              <a:buFont typeface="Wingdings" panose="05000000000000000000" pitchFamily="2" charset="2"/>
              <a:buChar char="Ø"/>
            </a:pPr>
            <a:r>
              <a:rPr lang="en-CA" sz="3000" dirty="0">
                <a:latin typeface="Bell MT" panose="02020503060305020303" pitchFamily="18" charset="0"/>
              </a:rPr>
              <a:t>Here is your sentence prompt:</a:t>
            </a:r>
          </a:p>
          <a:p>
            <a:pPr marL="285750" indent="-285750">
              <a:buFont typeface="Wingdings" panose="05000000000000000000" pitchFamily="2" charset="2"/>
              <a:buChar char="Ø"/>
            </a:pPr>
            <a:endParaRPr lang="en-CA" sz="3000" dirty="0">
              <a:latin typeface="Bell MT" panose="02020503060305020303" pitchFamily="18" charset="0"/>
            </a:endParaRPr>
          </a:p>
          <a:p>
            <a:pPr algn="ctr"/>
            <a:r>
              <a:rPr lang="en-US" sz="2400" i="1" dirty="0">
                <a:latin typeface="Bell MT" panose="02020503060305020303" pitchFamily="18" charset="0"/>
              </a:rPr>
              <a:t>“The tagline my partner, _________, and I decided on is ____________. We feel this is important because_____________________. Right now we believe the fool in the story is ______________ because ________________.”</a:t>
            </a:r>
          </a:p>
          <a:p>
            <a:pPr algn="ctr"/>
            <a:endParaRPr lang="en-CA" sz="2400" i="1" dirty="0">
              <a:latin typeface="Bell MT" panose="02020503060305020303" pitchFamily="18" charset="0"/>
            </a:endParaRPr>
          </a:p>
          <a:p>
            <a:pPr marL="457200" indent="-457200">
              <a:buFont typeface="Wingdings" panose="05000000000000000000" pitchFamily="2" charset="2"/>
              <a:buChar char="Ø"/>
            </a:pPr>
            <a:r>
              <a:rPr lang="en-CA" sz="3000" dirty="0">
                <a:latin typeface="Bell MT" panose="02020503060305020303" pitchFamily="18" charset="0"/>
              </a:rPr>
              <a:t>You will have 2 minutes to rehearse and then we will report out to the class</a:t>
            </a:r>
          </a:p>
          <a:p>
            <a:endParaRPr lang="en-CA" sz="3000" dirty="0">
              <a:latin typeface="Bell MT" panose="02020503060305020303" pitchFamily="18" charset="0"/>
            </a:endParaRPr>
          </a:p>
        </p:txBody>
      </p:sp>
    </p:spTree>
    <p:extLst>
      <p:ext uri="{BB962C8B-B14F-4D97-AF65-F5344CB8AC3E}">
        <p14:creationId xmlns:p14="http://schemas.microsoft.com/office/powerpoint/2010/main" val="959658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840377"/>
          </a:xfrm>
        </p:spPr>
        <p:txBody>
          <a:bodyPr/>
          <a:lstStyle/>
          <a:p>
            <a:r>
              <a:rPr lang="en-CA" dirty="0">
                <a:latin typeface="Bell MT" panose="02020503060305020303" pitchFamily="18" charset="0"/>
              </a:rPr>
              <a:t>7,8,9. Reflecting on the Learning</a:t>
            </a:r>
          </a:p>
        </p:txBody>
      </p:sp>
      <p:sp>
        <p:nvSpPr>
          <p:cNvPr id="4" name="Content Placeholder 3"/>
          <p:cNvSpPr>
            <a:spLocks noGrp="1"/>
          </p:cNvSpPr>
          <p:nvPr>
            <p:ph sz="half" idx="2"/>
          </p:nvPr>
        </p:nvSpPr>
        <p:spPr>
          <a:xfrm>
            <a:off x="5821895" y="1449977"/>
            <a:ext cx="6143682" cy="5199017"/>
          </a:xfrm>
        </p:spPr>
        <p:txBody>
          <a:bodyPr>
            <a:normAutofit/>
          </a:bodyPr>
          <a:lstStyle/>
          <a:p>
            <a:r>
              <a:rPr lang="en-CA" sz="2400" dirty="0">
                <a:latin typeface="Bell MT" panose="02020503060305020303" pitchFamily="18" charset="0"/>
              </a:rPr>
              <a:t>It’s now time to reflect on the learning we did today…</a:t>
            </a:r>
          </a:p>
          <a:p>
            <a:r>
              <a:rPr lang="en-CA" sz="2400" dirty="0">
                <a:latin typeface="Bell MT" panose="02020503060305020303" pitchFamily="18" charset="0"/>
              </a:rPr>
              <a:t>What is something new you learned today that you did know before?</a:t>
            </a:r>
          </a:p>
          <a:p>
            <a:r>
              <a:rPr lang="en-CA" sz="2400" dirty="0">
                <a:latin typeface="Bell MT" panose="02020503060305020303" pitchFamily="18" charset="0"/>
              </a:rPr>
              <a:t>Are there any lingering questions or new connections you have made?</a:t>
            </a:r>
          </a:p>
          <a:p>
            <a:r>
              <a:rPr lang="en-CA" sz="2400" dirty="0">
                <a:latin typeface="Bell MT" panose="02020503060305020303" pitchFamily="18" charset="0"/>
              </a:rPr>
              <a:t>What is something you noticed about yourself as a learner today?</a:t>
            </a:r>
          </a:p>
          <a:p>
            <a:r>
              <a:rPr lang="en-CA" sz="2400" dirty="0">
                <a:latin typeface="Bell MT" panose="02020503060305020303" pitchFamily="18" charset="0"/>
              </a:rPr>
              <a:t>How did you do with your goal?</a:t>
            </a:r>
          </a:p>
          <a:p>
            <a:endParaRPr lang="en-CA" sz="2400" dirty="0">
              <a:latin typeface="Bell MT" panose="02020503060305020303" pitchFamily="18" charset="0"/>
            </a:endParaRPr>
          </a:p>
        </p:txBody>
      </p:sp>
      <p:pic>
        <p:nvPicPr>
          <p:cNvPr id="5" name="Content Placeholder 4"/>
          <p:cNvPicPr>
            <a:picLocks noGrp="1" noChangeAspect="1"/>
          </p:cNvPicPr>
          <p:nvPr>
            <p:ph sz="half" idx="1"/>
          </p:nvPr>
        </p:nvPicPr>
        <p:blipFill>
          <a:blip r:embed="rId2"/>
          <a:stretch>
            <a:fillRect/>
          </a:stretch>
        </p:blipFill>
        <p:spPr>
          <a:xfrm>
            <a:off x="1298361" y="2141538"/>
            <a:ext cx="3770741" cy="3649662"/>
          </a:xfrm>
          <a:prstGeom prst="rect">
            <a:avLst/>
          </a:prstGeom>
        </p:spPr>
      </p:pic>
    </p:spTree>
    <p:extLst>
      <p:ext uri="{BB962C8B-B14F-4D97-AF65-F5344CB8AC3E}">
        <p14:creationId xmlns:p14="http://schemas.microsoft.com/office/powerpoint/2010/main" val="4156100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184366"/>
            <a:ext cx="10131425" cy="748937"/>
          </a:xfrm>
        </p:spPr>
        <p:txBody>
          <a:bodyPr>
            <a:noAutofit/>
          </a:bodyPr>
          <a:lstStyle/>
          <a:p>
            <a:r>
              <a:rPr lang="en-CA" sz="3200" dirty="0">
                <a:latin typeface="Bell MT" panose="02020503060305020303" pitchFamily="18" charset="0"/>
              </a:rPr>
              <a:t>Lessons 3 &amp; 4 </a:t>
            </a:r>
            <a:br>
              <a:rPr lang="en-CA" sz="3200" dirty="0">
                <a:latin typeface="Bell MT" panose="02020503060305020303" pitchFamily="18" charset="0"/>
              </a:rPr>
            </a:br>
            <a:br>
              <a:rPr lang="en-CA" sz="3200" dirty="0">
                <a:latin typeface="Bell MT" panose="02020503060305020303" pitchFamily="18" charset="0"/>
              </a:rPr>
            </a:br>
            <a:endParaRPr lang="en-CA" sz="3200" dirty="0">
              <a:latin typeface="Bell MT" panose="02020503060305020303" pitchFamily="18" charset="0"/>
            </a:endParaRPr>
          </a:p>
        </p:txBody>
      </p:sp>
      <p:sp>
        <p:nvSpPr>
          <p:cNvPr id="3" name="Content Placeholder 2"/>
          <p:cNvSpPr>
            <a:spLocks noGrp="1"/>
          </p:cNvSpPr>
          <p:nvPr>
            <p:ph sz="half" idx="1"/>
          </p:nvPr>
        </p:nvSpPr>
        <p:spPr/>
        <p:txBody>
          <a:bodyPr>
            <a:normAutofit/>
          </a:bodyPr>
          <a:lstStyle/>
          <a:p>
            <a:pPr>
              <a:buFont typeface="Wingdings" panose="05000000000000000000" pitchFamily="2" charset="2"/>
              <a:buChar char="Ø"/>
            </a:pPr>
            <a:r>
              <a:rPr lang="en-CA" sz="2800" dirty="0">
                <a:latin typeface="Bell MT" panose="02020503060305020303" pitchFamily="18" charset="0"/>
              </a:rPr>
              <a:t>Repeat slides 14 – 27 for these lessons</a:t>
            </a:r>
          </a:p>
          <a:p>
            <a:pPr>
              <a:buFont typeface="Wingdings" panose="05000000000000000000" pitchFamily="2" charset="2"/>
              <a:buChar char="Ø"/>
            </a:pPr>
            <a:r>
              <a:rPr lang="en-CA" sz="2800" dirty="0">
                <a:latin typeface="Bell MT" panose="02020503060305020303" pitchFamily="18" charset="0"/>
              </a:rPr>
              <a:t>Students will follow the same format for chunks 2 and 3</a:t>
            </a:r>
          </a:p>
          <a:p>
            <a:pPr>
              <a:buFont typeface="Wingdings" panose="05000000000000000000" pitchFamily="2" charset="2"/>
              <a:buChar char="Ø"/>
            </a:pPr>
            <a:endParaRPr lang="en-CA" sz="2800" dirty="0">
              <a:latin typeface="Bell MT" panose="02020503060305020303" pitchFamily="18" charset="0"/>
            </a:endParaRPr>
          </a:p>
        </p:txBody>
      </p:sp>
    </p:spTree>
    <p:extLst>
      <p:ext uri="{BB962C8B-B14F-4D97-AF65-F5344CB8AC3E}">
        <p14:creationId xmlns:p14="http://schemas.microsoft.com/office/powerpoint/2010/main" val="572596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423" y="465909"/>
            <a:ext cx="10131425" cy="748937"/>
          </a:xfrm>
        </p:spPr>
        <p:txBody>
          <a:bodyPr>
            <a:noAutofit/>
          </a:bodyPr>
          <a:lstStyle/>
          <a:p>
            <a:r>
              <a:rPr lang="en-CA" sz="3200" dirty="0">
                <a:latin typeface="Bell MT" panose="02020503060305020303" pitchFamily="18" charset="0"/>
              </a:rPr>
              <a:t>Connecting for lessons 3 &amp; 4</a:t>
            </a:r>
            <a:br>
              <a:rPr lang="en-CA" sz="3200" dirty="0">
                <a:latin typeface="Bell MT" panose="02020503060305020303" pitchFamily="18" charset="0"/>
              </a:rPr>
            </a:br>
            <a:endParaRPr lang="en-CA" sz="3200" dirty="0">
              <a:latin typeface="Bell MT" panose="02020503060305020303" pitchFamily="18" charset="0"/>
            </a:endParaRPr>
          </a:p>
        </p:txBody>
      </p:sp>
      <p:sp>
        <p:nvSpPr>
          <p:cNvPr id="3" name="Content Placeholder 2"/>
          <p:cNvSpPr>
            <a:spLocks noGrp="1"/>
          </p:cNvSpPr>
          <p:nvPr>
            <p:ph sz="half" idx="1"/>
          </p:nvPr>
        </p:nvSpPr>
        <p:spPr>
          <a:xfrm>
            <a:off x="261257" y="914400"/>
            <a:ext cx="11639005" cy="5408023"/>
          </a:xfrm>
        </p:spPr>
        <p:txBody>
          <a:bodyPr>
            <a:normAutofit lnSpcReduction="10000"/>
          </a:bodyPr>
          <a:lstStyle/>
          <a:p>
            <a:pPr>
              <a:buFont typeface="Wingdings" panose="05000000000000000000" pitchFamily="2" charset="2"/>
              <a:buChar char="Ø"/>
            </a:pPr>
            <a:endParaRPr lang="en-CA" sz="2800" dirty="0">
              <a:latin typeface="Bell MT" panose="02020503060305020303" pitchFamily="18" charset="0"/>
            </a:endParaRPr>
          </a:p>
          <a:p>
            <a:pPr>
              <a:buFont typeface="Wingdings" panose="05000000000000000000" pitchFamily="2" charset="2"/>
              <a:buChar char="Ø"/>
            </a:pPr>
            <a:r>
              <a:rPr lang="en-US" sz="2800" dirty="0">
                <a:latin typeface="Bell MT" panose="02020503060305020303" pitchFamily="18" charset="0"/>
              </a:rPr>
              <a:t>Yesterday you did a lot of smart thinking on the story, Feathers and Fools</a:t>
            </a:r>
          </a:p>
          <a:p>
            <a:pPr>
              <a:buFont typeface="Wingdings" panose="05000000000000000000" pitchFamily="2" charset="2"/>
              <a:buChar char="Ø"/>
            </a:pPr>
            <a:r>
              <a:rPr lang="en-US" sz="2800" dirty="0">
                <a:latin typeface="Bell MT" panose="02020503060305020303" pitchFamily="18" charset="0"/>
              </a:rPr>
              <a:t>Before we move into chunk 2, we are going to re-connect with where we left off so that we can get our brains warmed up</a:t>
            </a:r>
          </a:p>
          <a:p>
            <a:pPr>
              <a:buFont typeface="Wingdings" panose="05000000000000000000" pitchFamily="2" charset="2"/>
              <a:buChar char="Ø"/>
            </a:pPr>
            <a:r>
              <a:rPr lang="en-US" sz="2800" dirty="0">
                <a:latin typeface="Bell MT" panose="02020503060305020303" pitchFamily="18" charset="0"/>
              </a:rPr>
              <a:t>To help us remember and jump back into the story, you are going to re-read everything you and your partner captured yesterday</a:t>
            </a:r>
          </a:p>
          <a:p>
            <a:pPr>
              <a:buFont typeface="Wingdings" panose="05000000000000000000" pitchFamily="2" charset="2"/>
              <a:buChar char="Ø"/>
            </a:pPr>
            <a:r>
              <a:rPr lang="en-US" sz="2800" dirty="0">
                <a:latin typeface="Bell MT" panose="02020503060305020303" pitchFamily="18" charset="0"/>
              </a:rPr>
              <a:t> Look at the images you captured, read your words, read your tagline</a:t>
            </a:r>
            <a:endParaRPr lang="en-CA" sz="2800" dirty="0">
              <a:latin typeface="Bell MT" panose="02020503060305020303" pitchFamily="18" charset="0"/>
            </a:endParaRPr>
          </a:p>
          <a:p>
            <a:pPr>
              <a:buFont typeface="Wingdings" panose="05000000000000000000" pitchFamily="2" charset="2"/>
              <a:buChar char="Ø"/>
            </a:pPr>
            <a:r>
              <a:rPr lang="en-CA" sz="2800" dirty="0">
                <a:latin typeface="Bell MT" panose="02020503060305020303" pitchFamily="18" charset="0"/>
              </a:rPr>
              <a:t>Look at your Idea-Sketch-Tagline from yesterday </a:t>
            </a:r>
          </a:p>
          <a:p>
            <a:pPr>
              <a:buFont typeface="Wingdings" panose="05000000000000000000" pitchFamily="2" charset="2"/>
              <a:buChar char="Ø"/>
            </a:pPr>
            <a:r>
              <a:rPr lang="en-CA" sz="2800" dirty="0">
                <a:latin typeface="Bell MT" panose="02020503060305020303" pitchFamily="18" charset="0"/>
              </a:rPr>
              <a:t>I invite you to use a different colour pen to record any new questions, connections, or predictions since yesterday</a:t>
            </a:r>
          </a:p>
          <a:p>
            <a:pPr>
              <a:buFont typeface="Wingdings" panose="05000000000000000000" pitchFamily="2" charset="2"/>
              <a:buChar char="Ø"/>
            </a:pPr>
            <a:r>
              <a:rPr lang="en-US" sz="2800" dirty="0">
                <a:latin typeface="Bell MT" panose="02020503060305020303" pitchFamily="18" charset="0"/>
              </a:rPr>
              <a:t>Go ahead and begin re-connecting now</a:t>
            </a:r>
            <a:endParaRPr lang="en-CA" sz="2800" dirty="0">
              <a:latin typeface="Bell MT" panose="02020503060305020303" pitchFamily="18" charset="0"/>
            </a:endParaRPr>
          </a:p>
          <a:p>
            <a:pPr>
              <a:buFont typeface="Wingdings" panose="05000000000000000000" pitchFamily="2" charset="2"/>
              <a:buChar char="Ø"/>
            </a:pPr>
            <a:endParaRPr lang="en-CA" sz="2800" dirty="0">
              <a:latin typeface="Bell MT" panose="02020503060305020303" pitchFamily="18" charset="0"/>
            </a:endParaRPr>
          </a:p>
        </p:txBody>
      </p:sp>
    </p:spTree>
    <p:extLst>
      <p:ext uri="{BB962C8B-B14F-4D97-AF65-F5344CB8AC3E}">
        <p14:creationId xmlns:p14="http://schemas.microsoft.com/office/powerpoint/2010/main" val="1110822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Bell MT" panose="02020503060305020303" pitchFamily="18" charset="0"/>
              </a:rPr>
              <a:t>1. Review: </a:t>
            </a:r>
            <a:r>
              <a:rPr lang="en-CA" i="1" dirty="0">
                <a:latin typeface="Bell MT" panose="02020503060305020303" pitchFamily="18" charset="0"/>
              </a:rPr>
              <a:t>Respectful Listening &amp; Powerful Speaking</a:t>
            </a:r>
          </a:p>
        </p:txBody>
      </p:sp>
      <p:pic>
        <p:nvPicPr>
          <p:cNvPr id="102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460" y="2277700"/>
            <a:ext cx="310515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677" y="2277700"/>
            <a:ext cx="328612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393577" y="2065867"/>
            <a:ext cx="4493623" cy="4524315"/>
          </a:xfrm>
          <a:prstGeom prst="rect">
            <a:avLst/>
          </a:prstGeom>
          <a:noFill/>
        </p:spPr>
        <p:txBody>
          <a:bodyPr wrap="square" rtlCol="0">
            <a:spAutoFit/>
          </a:bodyPr>
          <a:lstStyle/>
          <a:p>
            <a:pPr marL="342900" indent="-342900">
              <a:buFont typeface="Wingdings" panose="05000000000000000000" pitchFamily="2" charset="2"/>
              <a:buChar char="Ø"/>
            </a:pPr>
            <a:r>
              <a:rPr lang="en-CA" sz="2400" dirty="0">
                <a:latin typeface="Bell MT" panose="02020503060305020303" pitchFamily="18" charset="0"/>
              </a:rPr>
              <a:t>Let’s remind ourselves of the criteria we have been working on to be respectful listeners and powerful speakers.</a:t>
            </a:r>
          </a:p>
          <a:p>
            <a:endParaRPr lang="en-CA" sz="2400" dirty="0">
              <a:latin typeface="Bell MT" panose="02020503060305020303" pitchFamily="18" charset="0"/>
            </a:endParaRPr>
          </a:p>
          <a:p>
            <a:pPr marL="342900" indent="-342900">
              <a:buFont typeface="Wingdings" panose="05000000000000000000" pitchFamily="2" charset="2"/>
              <a:buChar char="Ø"/>
            </a:pPr>
            <a:r>
              <a:rPr lang="en-CA" sz="2400" dirty="0">
                <a:latin typeface="Bell MT" panose="02020503060305020303" pitchFamily="18" charset="0"/>
              </a:rPr>
              <a:t>What do we know about listening respectfully?</a:t>
            </a:r>
          </a:p>
          <a:p>
            <a:endParaRPr lang="en-CA" sz="2400" dirty="0">
              <a:latin typeface="Bell MT" panose="02020503060305020303" pitchFamily="18" charset="0"/>
            </a:endParaRPr>
          </a:p>
          <a:p>
            <a:pPr marL="342900" indent="-342900">
              <a:buFont typeface="Wingdings" panose="05000000000000000000" pitchFamily="2" charset="2"/>
              <a:buChar char="Ø"/>
            </a:pPr>
            <a:r>
              <a:rPr lang="en-CA" sz="2400" dirty="0">
                <a:latin typeface="Bell MT" panose="02020503060305020303" pitchFamily="18" charset="0"/>
              </a:rPr>
              <a:t>What do we know about speaking powerfully?</a:t>
            </a:r>
          </a:p>
          <a:p>
            <a:endParaRPr lang="en-CA" sz="2400" dirty="0">
              <a:latin typeface="Bell MT" panose="02020503060305020303" pitchFamily="18" charset="0"/>
            </a:endParaRPr>
          </a:p>
          <a:p>
            <a:endParaRPr lang="en-CA" sz="2400" dirty="0">
              <a:latin typeface="Bell MT" panose="02020503060305020303" pitchFamily="18" charset="0"/>
            </a:endParaRPr>
          </a:p>
        </p:txBody>
      </p:sp>
    </p:spTree>
    <p:extLst>
      <p:ext uri="{BB962C8B-B14F-4D97-AF65-F5344CB8AC3E}">
        <p14:creationId xmlns:p14="http://schemas.microsoft.com/office/powerpoint/2010/main" val="2977521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674" y="1066801"/>
            <a:ext cx="10131425" cy="748937"/>
          </a:xfrm>
        </p:spPr>
        <p:txBody>
          <a:bodyPr>
            <a:noAutofit/>
          </a:bodyPr>
          <a:lstStyle/>
          <a:p>
            <a:r>
              <a:rPr lang="en-CA" sz="3200" dirty="0">
                <a:latin typeface="Bell MT" panose="02020503060305020303" pitchFamily="18" charset="0"/>
              </a:rPr>
              <a:t>Connecting for lessons 3 &amp; 4 cont’d…</a:t>
            </a:r>
            <a:br>
              <a:rPr lang="en-CA" sz="3200" dirty="0">
                <a:latin typeface="Bell MT" panose="02020503060305020303" pitchFamily="18" charset="0"/>
              </a:rPr>
            </a:br>
            <a:endParaRPr lang="en-CA" sz="3200" dirty="0">
              <a:latin typeface="Bell MT" panose="02020503060305020303" pitchFamily="18" charset="0"/>
            </a:endParaRPr>
          </a:p>
        </p:txBody>
      </p:sp>
      <p:sp>
        <p:nvSpPr>
          <p:cNvPr id="3" name="Content Placeholder 2"/>
          <p:cNvSpPr>
            <a:spLocks noGrp="1"/>
          </p:cNvSpPr>
          <p:nvPr>
            <p:ph sz="half" idx="1"/>
          </p:nvPr>
        </p:nvSpPr>
        <p:spPr>
          <a:xfrm>
            <a:off x="352697" y="892628"/>
            <a:ext cx="11639005" cy="5408023"/>
          </a:xfrm>
        </p:spPr>
        <p:txBody>
          <a:bodyPr>
            <a:normAutofit/>
          </a:bodyPr>
          <a:lstStyle/>
          <a:p>
            <a:pPr>
              <a:buFont typeface="Wingdings" panose="05000000000000000000" pitchFamily="2" charset="2"/>
              <a:buChar char="Ø"/>
            </a:pPr>
            <a:endParaRPr lang="en-CA" sz="2800" dirty="0">
              <a:latin typeface="Bell MT" panose="02020503060305020303" pitchFamily="18" charset="0"/>
            </a:endParaRPr>
          </a:p>
          <a:p>
            <a:pPr>
              <a:buFont typeface="Wingdings" panose="05000000000000000000" pitchFamily="2" charset="2"/>
              <a:buChar char="Ø"/>
            </a:pPr>
            <a:r>
              <a:rPr lang="en-CA" sz="2800" dirty="0">
                <a:latin typeface="Bell MT" panose="02020503060305020303" pitchFamily="18" charset="0"/>
              </a:rPr>
              <a:t>I would like to invite you now to share any new ideas, questions, connections, or predictions that came to mind as you re-connected with chunk 1</a:t>
            </a:r>
          </a:p>
          <a:p>
            <a:pPr>
              <a:buFont typeface="Wingdings" panose="05000000000000000000" pitchFamily="2" charset="2"/>
              <a:buChar char="Ø"/>
            </a:pPr>
            <a:r>
              <a:rPr lang="en-CA" sz="2800" dirty="0">
                <a:latin typeface="Bell MT" panose="02020503060305020303" pitchFamily="18" charset="0"/>
              </a:rPr>
              <a:t>We will use the popcorn method to share</a:t>
            </a:r>
          </a:p>
          <a:p>
            <a:pPr>
              <a:buFont typeface="Wingdings" panose="05000000000000000000" pitchFamily="2" charset="2"/>
              <a:buChar char="Ø"/>
            </a:pPr>
            <a:endParaRPr lang="en-CA" sz="2800" dirty="0">
              <a:latin typeface="Bell MT" panose="02020503060305020303" pitchFamily="18" charset="0"/>
            </a:endParaRPr>
          </a:p>
          <a:p>
            <a:pPr marL="0" indent="0">
              <a:buNone/>
            </a:pPr>
            <a:endParaRPr lang="en-CA" sz="2800" dirty="0">
              <a:latin typeface="Bell MT" panose="02020503060305020303" pitchFamily="18" charset="0"/>
            </a:endParaRPr>
          </a:p>
        </p:txBody>
      </p:sp>
      <p:pic>
        <p:nvPicPr>
          <p:cNvPr id="7" name="Picture 6" descr="Rent it this wee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3394" y="3895623"/>
            <a:ext cx="2803479" cy="2579201"/>
          </a:xfrm>
          <a:prstGeom prst="rect">
            <a:avLst/>
          </a:prstGeom>
        </p:spPr>
      </p:pic>
    </p:spTree>
    <p:extLst>
      <p:ext uri="{BB962C8B-B14F-4D97-AF65-F5344CB8AC3E}">
        <p14:creationId xmlns:p14="http://schemas.microsoft.com/office/powerpoint/2010/main" val="3529508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8194" y="548640"/>
            <a:ext cx="5432942" cy="6204857"/>
          </a:xfrm>
        </p:spPr>
        <p:txBody>
          <a:bodyPr>
            <a:normAutofit fontScale="92500" lnSpcReduction="20000"/>
          </a:bodyPr>
          <a:lstStyle/>
          <a:p>
            <a:pPr marL="0" indent="0">
              <a:buNone/>
            </a:pPr>
            <a:r>
              <a:rPr lang="en-CA" sz="3000" dirty="0">
                <a:latin typeface="Bell MT" panose="02020503060305020303" pitchFamily="18" charset="0"/>
              </a:rPr>
              <a:t>LESSON 5</a:t>
            </a:r>
          </a:p>
          <a:p>
            <a:pPr marL="0" indent="0">
              <a:buNone/>
            </a:pPr>
            <a:r>
              <a:rPr lang="en-CA" sz="3000" dirty="0">
                <a:latin typeface="Bell MT" panose="02020503060305020303" pitchFamily="18" charset="0"/>
              </a:rPr>
              <a:t>Re-CONNECTING by:</a:t>
            </a:r>
          </a:p>
          <a:p>
            <a:pPr marL="914400" lvl="1" indent="-457200">
              <a:buFont typeface="+mj-lt"/>
              <a:buAutoNum type="arabicPeriod"/>
            </a:pPr>
            <a:r>
              <a:rPr lang="en-CA" sz="3000" dirty="0">
                <a:latin typeface="Bell MT" panose="02020503060305020303" pitchFamily="18" charset="0"/>
              </a:rPr>
              <a:t>Activating Prior Knowledge</a:t>
            </a:r>
          </a:p>
          <a:p>
            <a:pPr marL="914400" lvl="1" indent="-457200">
              <a:buFont typeface="+mj-lt"/>
              <a:buAutoNum type="arabicPeriod"/>
            </a:pPr>
            <a:r>
              <a:rPr lang="en-CA" sz="3000" dirty="0">
                <a:latin typeface="Bell MT" panose="02020503060305020303" pitchFamily="18" charset="0"/>
              </a:rPr>
              <a:t>Questions</a:t>
            </a:r>
          </a:p>
          <a:p>
            <a:pPr marL="914400" lvl="1" indent="-457200">
              <a:buFont typeface="+mj-lt"/>
              <a:buAutoNum type="arabicPeriod"/>
            </a:pPr>
            <a:r>
              <a:rPr lang="en-CA" sz="3000" dirty="0">
                <a:latin typeface="Bell MT" panose="02020503060305020303" pitchFamily="18" charset="0"/>
              </a:rPr>
              <a:t>Reviewing Predictions</a:t>
            </a:r>
          </a:p>
          <a:p>
            <a:pPr marL="914400" lvl="1" indent="-457200">
              <a:buFont typeface="+mj-lt"/>
              <a:buAutoNum type="arabicPeriod"/>
            </a:pPr>
            <a:r>
              <a:rPr lang="en-CA" sz="3000" dirty="0">
                <a:latin typeface="Bell MT" panose="02020503060305020303" pitchFamily="18" charset="0"/>
              </a:rPr>
              <a:t>Reviewing reading goal</a:t>
            </a:r>
          </a:p>
          <a:p>
            <a:pPr marL="0" indent="0">
              <a:buNone/>
            </a:pPr>
            <a:r>
              <a:rPr lang="en-CA" sz="3000" dirty="0">
                <a:latin typeface="Bell MT" panose="02020503060305020303" pitchFamily="18" charset="0"/>
              </a:rPr>
              <a:t>PROCESSING with:</a:t>
            </a:r>
          </a:p>
          <a:p>
            <a:pPr marL="457200" lvl="1" indent="0">
              <a:buNone/>
            </a:pPr>
            <a:r>
              <a:rPr lang="en-CA" sz="3000" dirty="0">
                <a:latin typeface="Bell MT" panose="02020503060305020303" pitchFamily="18" charset="0"/>
              </a:rPr>
              <a:t>5. Task Analysis</a:t>
            </a:r>
          </a:p>
          <a:p>
            <a:pPr marL="0" indent="0">
              <a:buNone/>
            </a:pPr>
            <a:r>
              <a:rPr lang="en-CA" sz="3000" dirty="0">
                <a:latin typeface="Bell MT" panose="02020503060305020303" pitchFamily="18" charset="0"/>
              </a:rPr>
              <a:t>TRANSFORMING with:</a:t>
            </a:r>
          </a:p>
          <a:p>
            <a:pPr marL="457200" lvl="1" indent="0">
              <a:buNone/>
            </a:pPr>
            <a:r>
              <a:rPr lang="en-CA" sz="2800" dirty="0">
                <a:latin typeface="Bell MT" panose="02020503060305020303" pitchFamily="18" charset="0"/>
              </a:rPr>
              <a:t>6. Final Task</a:t>
            </a:r>
          </a:p>
          <a:p>
            <a:pPr marL="0" indent="0">
              <a:buNone/>
            </a:pPr>
            <a:r>
              <a:rPr lang="en-CA" sz="3000" dirty="0">
                <a:latin typeface="Bell MT" panose="02020503060305020303" pitchFamily="18" charset="0"/>
              </a:rPr>
              <a:t>REFLECT</a:t>
            </a:r>
          </a:p>
          <a:p>
            <a:pPr marL="457200" lvl="1" indent="0">
              <a:buNone/>
            </a:pPr>
            <a:r>
              <a:rPr lang="en-CA" sz="2800" dirty="0">
                <a:latin typeface="Bell MT" panose="02020503060305020303" pitchFamily="18" charset="0"/>
              </a:rPr>
              <a:t>7,8,9. New ideas, Questions, Connections, Noticing</a:t>
            </a:r>
          </a:p>
          <a:p>
            <a:pPr marL="914400" lvl="1" indent="-457200">
              <a:buFont typeface="+mj-lt"/>
              <a:buAutoNum type="arabicPeriod"/>
            </a:pPr>
            <a:endParaRPr lang="en-CA" sz="2200" dirty="0">
              <a:latin typeface="Bell MT" panose="02020503060305020303" pitchFamily="18" charset="0"/>
            </a:endParaRPr>
          </a:p>
          <a:p>
            <a:pPr marL="457200" indent="-457200">
              <a:buFont typeface="+mj-lt"/>
              <a:buAutoNum type="arabicPeriod"/>
            </a:pPr>
            <a:endParaRPr lang="en-CA" sz="2400" dirty="0">
              <a:latin typeface="Bell MT" panose="02020503060305020303" pitchFamily="18" charset="0"/>
            </a:endParaRPr>
          </a:p>
        </p:txBody>
      </p:sp>
      <p:pic>
        <p:nvPicPr>
          <p:cNvPr id="5" name="Picture 3" descr="frameworkForDeeperLearning_2015_fron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0618" y="430537"/>
            <a:ext cx="4637314" cy="600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852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1" y="152400"/>
            <a:ext cx="11991702" cy="1456267"/>
          </a:xfrm>
        </p:spPr>
        <p:txBody>
          <a:bodyPr/>
          <a:lstStyle/>
          <a:p>
            <a:r>
              <a:rPr lang="en-CA" dirty="0">
                <a:latin typeface="Bell MT" panose="02020503060305020303" pitchFamily="18" charset="0"/>
              </a:rPr>
              <a:t>1, 2, 3. Activating Prior Knowledge, Questions, Predictions</a:t>
            </a:r>
            <a:endParaRPr lang="en-CA" dirty="0"/>
          </a:p>
        </p:txBody>
      </p:sp>
      <p:sp>
        <p:nvSpPr>
          <p:cNvPr id="4" name="Content Placeholder 3"/>
          <p:cNvSpPr>
            <a:spLocks noGrp="1"/>
          </p:cNvSpPr>
          <p:nvPr>
            <p:ph sz="half" idx="2"/>
          </p:nvPr>
        </p:nvSpPr>
        <p:spPr>
          <a:xfrm>
            <a:off x="3317966" y="2377440"/>
            <a:ext cx="8765177" cy="4140926"/>
          </a:xfrm>
        </p:spPr>
        <p:txBody>
          <a:bodyPr>
            <a:noAutofit/>
          </a:bodyPr>
          <a:lstStyle/>
          <a:p>
            <a:pPr>
              <a:buFont typeface="Wingdings" panose="05000000000000000000" pitchFamily="2" charset="2"/>
              <a:buChar char="Ø"/>
            </a:pPr>
            <a:r>
              <a:rPr lang="en-US" sz="2200" dirty="0">
                <a:latin typeface="Bell MT" panose="02020503060305020303" pitchFamily="18" charset="0"/>
              </a:rPr>
              <a:t>Over the last few days you did a lot of smart thinking on the story, </a:t>
            </a:r>
            <a:r>
              <a:rPr lang="en-US" sz="2200" i="1" dirty="0">
                <a:latin typeface="Bell MT" panose="02020503060305020303" pitchFamily="18" charset="0"/>
              </a:rPr>
              <a:t>Feathers and Fools</a:t>
            </a:r>
          </a:p>
          <a:p>
            <a:pPr>
              <a:buFont typeface="Wingdings" panose="05000000000000000000" pitchFamily="2" charset="2"/>
              <a:buChar char="Ø"/>
            </a:pPr>
            <a:r>
              <a:rPr lang="en-US" sz="2200" dirty="0">
                <a:latin typeface="Bell MT" panose="02020503060305020303" pitchFamily="18" charset="0"/>
              </a:rPr>
              <a:t>You have been gathering all that you need to help you respond to the final task where you will write in role as either a peacock or swan</a:t>
            </a:r>
          </a:p>
          <a:p>
            <a:pPr>
              <a:buFont typeface="Wingdings" panose="05000000000000000000" pitchFamily="2" charset="2"/>
              <a:buChar char="Ø"/>
            </a:pPr>
            <a:r>
              <a:rPr lang="en-US" sz="2200" dirty="0">
                <a:latin typeface="Bell MT" panose="02020503060305020303" pitchFamily="18" charset="0"/>
              </a:rPr>
              <a:t>You will also need to explain who you believe to be the fool and why this terrible mistake happened</a:t>
            </a:r>
          </a:p>
          <a:p>
            <a:pPr>
              <a:buFont typeface="Wingdings" panose="05000000000000000000" pitchFamily="2" charset="2"/>
              <a:buChar char="Ø"/>
            </a:pPr>
            <a:r>
              <a:rPr lang="en-US" sz="2200" dirty="0">
                <a:latin typeface="Bell MT" panose="02020503060305020303" pitchFamily="18" charset="0"/>
              </a:rPr>
              <a:t>Before we move into our final task, we are going to re-connect with the story.</a:t>
            </a:r>
          </a:p>
          <a:p>
            <a:pPr>
              <a:buFont typeface="Wingdings" panose="05000000000000000000" pitchFamily="2" charset="2"/>
              <a:buChar char="Ø"/>
            </a:pPr>
            <a:r>
              <a:rPr lang="en-US" sz="2200" dirty="0">
                <a:latin typeface="Bell MT" panose="02020503060305020303" pitchFamily="18" charset="0"/>
              </a:rPr>
              <a:t>Look at the images you captured, read your words, read your taglines. As you read, you might find that new ideas, questions, or connections come to mind, review your goal and what you set out to gather as you read</a:t>
            </a:r>
          </a:p>
          <a:p>
            <a:pPr>
              <a:buFont typeface="Wingdings" panose="05000000000000000000" pitchFamily="2" charset="2"/>
              <a:buChar char="Ø"/>
            </a:pPr>
            <a:r>
              <a:rPr lang="en-US" sz="2200" dirty="0">
                <a:latin typeface="Bell MT" panose="02020503060305020303" pitchFamily="18" charset="0"/>
              </a:rPr>
              <a:t>Feel free to use your different </a:t>
            </a:r>
            <a:r>
              <a:rPr lang="en-US" sz="2200" dirty="0" err="1">
                <a:latin typeface="Bell MT" panose="02020503060305020303" pitchFamily="18" charset="0"/>
              </a:rPr>
              <a:t>colour</a:t>
            </a:r>
            <a:r>
              <a:rPr lang="en-US" sz="2200" dirty="0">
                <a:latin typeface="Bell MT" panose="02020503060305020303" pitchFamily="18" charset="0"/>
              </a:rPr>
              <a:t> pen to add it to chunk 1, 2, 3</a:t>
            </a:r>
          </a:p>
          <a:p>
            <a:pPr>
              <a:buFont typeface="Wingdings" panose="05000000000000000000" pitchFamily="2" charset="2"/>
              <a:buChar char="Ø"/>
            </a:pPr>
            <a:r>
              <a:rPr lang="en-US" sz="2200" dirty="0">
                <a:latin typeface="Bell MT" panose="02020503060305020303" pitchFamily="18" charset="0"/>
              </a:rPr>
              <a:t>Go ahead and begin re-connecting now, we will share when you are done</a:t>
            </a:r>
            <a:endParaRPr lang="en-CA" sz="2200" dirty="0">
              <a:latin typeface="Bell MT" panose="02020503060305020303" pitchFamily="18" charset="0"/>
            </a:endParaRPr>
          </a:p>
          <a:p>
            <a:pPr marL="0" indent="0">
              <a:buNone/>
            </a:pPr>
            <a:endParaRPr lang="en-CA" sz="2200" dirty="0">
              <a:latin typeface="Bell MT" panose="02020503060305020303" pitchFamily="18" charset="0"/>
            </a:endParaRPr>
          </a:p>
          <a:p>
            <a:pPr marL="0" indent="0">
              <a:buNone/>
            </a:pPr>
            <a:r>
              <a:rPr lang="en-US" sz="2200" dirty="0"/>
              <a:t> </a:t>
            </a:r>
            <a:endParaRPr lang="en-CA" sz="2200" dirty="0"/>
          </a:p>
        </p:txBody>
      </p:sp>
      <p:pic>
        <p:nvPicPr>
          <p:cNvPr id="5" name="Content Placeholder 4"/>
          <p:cNvPicPr>
            <a:picLocks noGrp="1" noChangeAspect="1"/>
          </p:cNvPicPr>
          <p:nvPr>
            <p:ph sz="half" idx="1"/>
          </p:nvPr>
        </p:nvPicPr>
        <p:blipFill>
          <a:blip r:embed="rId2"/>
          <a:stretch>
            <a:fillRect/>
          </a:stretch>
        </p:blipFill>
        <p:spPr>
          <a:xfrm>
            <a:off x="315639" y="2504342"/>
            <a:ext cx="2688670" cy="2172162"/>
          </a:xfrm>
          <a:prstGeom prst="rect">
            <a:avLst/>
          </a:prstGeom>
        </p:spPr>
      </p:pic>
    </p:spTree>
    <p:extLst>
      <p:ext uri="{BB962C8B-B14F-4D97-AF65-F5344CB8AC3E}">
        <p14:creationId xmlns:p14="http://schemas.microsoft.com/office/powerpoint/2010/main" val="792699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2" y="204651"/>
            <a:ext cx="10998925" cy="814251"/>
          </a:xfrm>
        </p:spPr>
        <p:txBody>
          <a:bodyPr>
            <a:normAutofit/>
          </a:bodyPr>
          <a:lstStyle/>
          <a:p>
            <a:r>
              <a:rPr lang="en-CA" dirty="0">
                <a:latin typeface="Bell MT" panose="02020503060305020303" pitchFamily="18" charset="0"/>
              </a:rPr>
              <a:t>4. Processing with task analysis</a:t>
            </a:r>
          </a:p>
        </p:txBody>
      </p:sp>
      <p:sp>
        <p:nvSpPr>
          <p:cNvPr id="3" name="TextBox 2"/>
          <p:cNvSpPr txBox="1"/>
          <p:nvPr/>
        </p:nvSpPr>
        <p:spPr>
          <a:xfrm>
            <a:off x="5146766" y="1136469"/>
            <a:ext cx="6635931" cy="461665"/>
          </a:xfrm>
          <a:prstGeom prst="rect">
            <a:avLst/>
          </a:prstGeom>
          <a:noFill/>
        </p:spPr>
        <p:txBody>
          <a:bodyPr wrap="square" rtlCol="0">
            <a:spAutoFit/>
          </a:bodyPr>
          <a:lstStyle/>
          <a:p>
            <a:endParaRPr lang="en-CA" sz="2400" i="1" dirty="0">
              <a:latin typeface="Bell MT" panose="02020503060305020303" pitchFamily="18" charset="0"/>
            </a:endParaRPr>
          </a:p>
        </p:txBody>
      </p:sp>
      <p:sp>
        <p:nvSpPr>
          <p:cNvPr id="4" name="TextBox 3"/>
          <p:cNvSpPr txBox="1"/>
          <p:nvPr/>
        </p:nvSpPr>
        <p:spPr>
          <a:xfrm>
            <a:off x="783772" y="1018902"/>
            <a:ext cx="10616928" cy="6093976"/>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latin typeface="Bell MT" panose="02020503060305020303" pitchFamily="18" charset="0"/>
              </a:rPr>
              <a:t>It is almost time to transform and demonstrate your understanding of the story</a:t>
            </a:r>
          </a:p>
          <a:p>
            <a:pPr marL="285750" indent="-285750">
              <a:buFont typeface="Wingdings" panose="05000000000000000000" pitchFamily="2" charset="2"/>
              <a:buChar char="Ø"/>
            </a:pPr>
            <a:r>
              <a:rPr lang="en-US" sz="2400" dirty="0">
                <a:latin typeface="Bell MT" panose="02020503060305020303" pitchFamily="18" charset="0"/>
              </a:rPr>
              <a:t>Before moving into the writing portion we will need to do a </a:t>
            </a:r>
            <a:r>
              <a:rPr lang="en-US" sz="2400" b="1" i="1" dirty="0">
                <a:latin typeface="Bell MT" panose="02020503060305020303" pitchFamily="18" charset="0"/>
              </a:rPr>
              <a:t>task analysis </a:t>
            </a:r>
            <a:r>
              <a:rPr lang="en-US" sz="2400" dirty="0">
                <a:latin typeface="Bell MT" panose="02020503060305020303" pitchFamily="18" charset="0"/>
              </a:rPr>
              <a:t>and </a:t>
            </a:r>
            <a:r>
              <a:rPr lang="en-US" sz="2400" b="1" i="1" dirty="0">
                <a:latin typeface="Bell MT" panose="02020503060305020303" pitchFamily="18" charset="0"/>
              </a:rPr>
              <a:t>set the image</a:t>
            </a:r>
            <a:endParaRPr lang="en-US" sz="2400" dirty="0">
              <a:latin typeface="Bell MT" panose="02020503060305020303" pitchFamily="18" charset="0"/>
            </a:endParaRPr>
          </a:p>
          <a:p>
            <a:pPr marL="285750" indent="-285750">
              <a:buFont typeface="Wingdings" panose="05000000000000000000" pitchFamily="2" charset="2"/>
              <a:buChar char="Ø"/>
            </a:pPr>
            <a:r>
              <a:rPr lang="en-CA" sz="2400" dirty="0">
                <a:latin typeface="Bell MT" panose="02020503060305020303" pitchFamily="18" charset="0"/>
              </a:rPr>
              <a:t>Let’s review our final task again:</a:t>
            </a:r>
          </a:p>
          <a:p>
            <a:pPr marL="285750" indent="-285750">
              <a:buFont typeface="Wingdings" panose="05000000000000000000" pitchFamily="2" charset="2"/>
              <a:buChar char="Ø"/>
            </a:pPr>
            <a:endParaRPr lang="en-CA" sz="2400" dirty="0">
              <a:latin typeface="Bell MT" panose="02020503060305020303" pitchFamily="18" charset="0"/>
            </a:endParaRPr>
          </a:p>
          <a:p>
            <a:pPr algn="ctr"/>
            <a:r>
              <a:rPr lang="en-CA" sz="2400" b="1" i="1" dirty="0">
                <a:latin typeface="Bell MT" panose="02020503060305020303" pitchFamily="18" charset="0"/>
              </a:rPr>
              <a:t>Write to show who you believe to be the fool in this story. Write in role as either a peacock or swan to show what you have learned from this terrible mistake and why you believe this foolish mistake happened.</a:t>
            </a:r>
            <a:endParaRPr lang="en-CA" sz="2400" i="1" dirty="0">
              <a:latin typeface="Bell MT" panose="02020503060305020303" pitchFamily="18" charset="0"/>
            </a:endParaRPr>
          </a:p>
          <a:p>
            <a:pPr algn="ctr"/>
            <a:r>
              <a:rPr lang="en-CA" sz="2400" b="1" i="1" dirty="0">
                <a:latin typeface="Bell MT" panose="02020503060305020303" pitchFamily="18" charset="0"/>
              </a:rPr>
              <a:t>Remember to justify your thinking and feeling in order to show the lesson you have learned.</a:t>
            </a:r>
          </a:p>
          <a:p>
            <a:pPr algn="ctr"/>
            <a:endParaRPr lang="en-CA" sz="2400" b="1" i="1" dirty="0">
              <a:latin typeface="Bell MT" panose="02020503060305020303" pitchFamily="18" charset="0"/>
            </a:endParaRPr>
          </a:p>
          <a:p>
            <a:pPr algn="ctr"/>
            <a:endParaRPr lang="en-CA" i="1" dirty="0">
              <a:latin typeface="Bell MT" panose="02020503060305020303" pitchFamily="18" charset="0"/>
            </a:endParaRPr>
          </a:p>
          <a:p>
            <a:pPr algn="ctr"/>
            <a:endParaRPr lang="en-CA" i="1" dirty="0"/>
          </a:p>
          <a:p>
            <a:pPr algn="ctr"/>
            <a:endParaRPr lang="en-CA" i="1" dirty="0"/>
          </a:p>
          <a:p>
            <a:pPr algn="ctr"/>
            <a:endParaRPr lang="en-CA" i="1" dirty="0"/>
          </a:p>
          <a:p>
            <a:pPr algn="ctr"/>
            <a:endParaRPr lang="en-CA" i="1" dirty="0"/>
          </a:p>
          <a:p>
            <a:pPr algn="ctr"/>
            <a:endParaRPr lang="en-CA" i="1" dirty="0"/>
          </a:p>
          <a:p>
            <a:endParaRPr lang="en-CA" i="1" dirty="0"/>
          </a:p>
        </p:txBody>
      </p:sp>
      <p:pic>
        <p:nvPicPr>
          <p:cNvPr id="8" name="Content Placeholder 5"/>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6372" y="4995531"/>
            <a:ext cx="384016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019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6" y="640079"/>
            <a:ext cx="11665131" cy="770709"/>
          </a:xfrm>
        </p:spPr>
        <p:txBody>
          <a:bodyPr>
            <a:normAutofit fontScale="90000"/>
          </a:bodyPr>
          <a:lstStyle/>
          <a:p>
            <a:r>
              <a:rPr lang="en-CA" dirty="0">
                <a:latin typeface="Bell MT" panose="02020503060305020303" pitchFamily="18" charset="0"/>
              </a:rPr>
              <a:t>4. Processing with task analysis &amp; Set the image    cont’d…</a:t>
            </a:r>
          </a:p>
        </p:txBody>
      </p:sp>
      <p:sp>
        <p:nvSpPr>
          <p:cNvPr id="3" name="TextBox 2"/>
          <p:cNvSpPr txBox="1"/>
          <p:nvPr/>
        </p:nvSpPr>
        <p:spPr>
          <a:xfrm>
            <a:off x="5146766" y="1136469"/>
            <a:ext cx="6635931" cy="461665"/>
          </a:xfrm>
          <a:prstGeom prst="rect">
            <a:avLst/>
          </a:prstGeom>
          <a:noFill/>
        </p:spPr>
        <p:txBody>
          <a:bodyPr wrap="square" rtlCol="0">
            <a:spAutoFit/>
          </a:bodyPr>
          <a:lstStyle/>
          <a:p>
            <a:endParaRPr lang="en-CA" sz="2400" i="1" dirty="0">
              <a:latin typeface="Bell MT" panose="02020503060305020303" pitchFamily="18" charset="0"/>
            </a:endParaRPr>
          </a:p>
        </p:txBody>
      </p:sp>
      <p:sp>
        <p:nvSpPr>
          <p:cNvPr id="4" name="TextBox 3"/>
          <p:cNvSpPr txBox="1"/>
          <p:nvPr/>
        </p:nvSpPr>
        <p:spPr>
          <a:xfrm>
            <a:off x="4885508" y="2586445"/>
            <a:ext cx="6763386" cy="3508653"/>
          </a:xfrm>
          <a:prstGeom prst="rect">
            <a:avLst/>
          </a:prstGeom>
          <a:noFill/>
        </p:spPr>
        <p:txBody>
          <a:bodyPr wrap="square" rtlCol="0">
            <a:spAutoFit/>
          </a:bodyPr>
          <a:lstStyle/>
          <a:p>
            <a:pPr marL="285750" indent="-285750">
              <a:buFont typeface="Wingdings" panose="05000000000000000000" pitchFamily="2" charset="2"/>
              <a:buChar char="Ø"/>
            </a:pPr>
            <a:r>
              <a:rPr lang="en-CA" sz="2400" dirty="0">
                <a:latin typeface="Bell MT" panose="02020503060305020303" pitchFamily="18" charset="0"/>
              </a:rPr>
              <a:t>It’s time to shift our focus to writing now</a:t>
            </a:r>
          </a:p>
          <a:p>
            <a:pPr marL="285750" indent="-285750">
              <a:buFont typeface="Wingdings" panose="05000000000000000000" pitchFamily="2" charset="2"/>
              <a:buChar char="Ø"/>
            </a:pPr>
            <a:r>
              <a:rPr lang="en-CA" sz="2400" dirty="0">
                <a:latin typeface="Bell MT" panose="02020503060305020303" pitchFamily="18" charset="0"/>
              </a:rPr>
              <a:t>Together, we are going to co-create the criteria for powerful writing</a:t>
            </a:r>
          </a:p>
          <a:p>
            <a:pPr marL="285750" indent="-285750">
              <a:buFont typeface="Wingdings" panose="05000000000000000000" pitchFamily="2" charset="2"/>
              <a:buChar char="Ø"/>
            </a:pPr>
            <a:r>
              <a:rPr lang="en-CA" sz="2400" dirty="0">
                <a:latin typeface="Bell MT" panose="02020503060305020303" pitchFamily="18" charset="0"/>
              </a:rPr>
              <a:t>You can copy this down in your t-chart</a:t>
            </a:r>
          </a:p>
          <a:p>
            <a:pPr algn="ctr"/>
            <a:endParaRPr lang="en-CA" i="1" dirty="0"/>
          </a:p>
          <a:p>
            <a:pPr algn="ctr"/>
            <a:endParaRPr lang="en-CA" i="1" dirty="0"/>
          </a:p>
          <a:p>
            <a:pPr algn="ctr"/>
            <a:endParaRPr lang="en-CA" i="1" dirty="0"/>
          </a:p>
          <a:p>
            <a:pPr algn="ctr"/>
            <a:endParaRPr lang="en-CA" i="1" dirty="0"/>
          </a:p>
          <a:p>
            <a:pPr algn="ctr"/>
            <a:endParaRPr lang="en-CA" i="1" dirty="0"/>
          </a:p>
          <a:p>
            <a:pPr algn="ctr"/>
            <a:endParaRPr lang="en-CA" i="1" dirty="0"/>
          </a:p>
          <a:p>
            <a:endParaRPr lang="en-CA" i="1" dirty="0"/>
          </a:p>
        </p:txBody>
      </p:sp>
      <p:sp>
        <p:nvSpPr>
          <p:cNvPr id="5" name="TextBox 4"/>
          <p:cNvSpPr txBox="1"/>
          <p:nvPr/>
        </p:nvSpPr>
        <p:spPr>
          <a:xfrm>
            <a:off x="404949" y="2076994"/>
            <a:ext cx="3762102" cy="369332"/>
          </a:xfrm>
          <a:prstGeom prst="rect">
            <a:avLst/>
          </a:prstGeom>
          <a:noFill/>
        </p:spPr>
        <p:txBody>
          <a:bodyPr wrap="square" rtlCol="0">
            <a:spAutoFit/>
          </a:bodyPr>
          <a:lstStyle/>
          <a:p>
            <a:endParaRPr lang="en-CA" dirty="0"/>
          </a:p>
        </p:txBody>
      </p:sp>
      <p:pic>
        <p:nvPicPr>
          <p:cNvPr id="6" name="Picture 5"/>
          <p:cNvPicPr>
            <a:picLocks noChangeAspect="1"/>
          </p:cNvPicPr>
          <p:nvPr/>
        </p:nvPicPr>
        <p:blipFill>
          <a:blip r:embed="rId2"/>
          <a:stretch>
            <a:fillRect/>
          </a:stretch>
        </p:blipFill>
        <p:spPr>
          <a:xfrm>
            <a:off x="252549" y="1711234"/>
            <a:ext cx="4632959" cy="4781006"/>
          </a:xfrm>
          <a:prstGeom prst="rect">
            <a:avLst/>
          </a:prstGeom>
        </p:spPr>
      </p:pic>
    </p:spTree>
    <p:extLst>
      <p:ext uri="{BB962C8B-B14F-4D97-AF65-F5344CB8AC3E}">
        <p14:creationId xmlns:p14="http://schemas.microsoft.com/office/powerpoint/2010/main" val="2937654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6" y="204651"/>
            <a:ext cx="11665131" cy="814251"/>
          </a:xfrm>
        </p:spPr>
        <p:txBody>
          <a:bodyPr>
            <a:normAutofit fontScale="90000"/>
          </a:bodyPr>
          <a:lstStyle/>
          <a:p>
            <a:r>
              <a:rPr lang="en-CA" dirty="0">
                <a:latin typeface="Bell MT" panose="02020503060305020303" pitchFamily="18" charset="0"/>
              </a:rPr>
              <a:t>5. Transforming with the final task &amp; Set the  		Image</a:t>
            </a:r>
          </a:p>
        </p:txBody>
      </p:sp>
      <p:sp>
        <p:nvSpPr>
          <p:cNvPr id="4" name="TextBox 3"/>
          <p:cNvSpPr txBox="1"/>
          <p:nvPr/>
        </p:nvSpPr>
        <p:spPr>
          <a:xfrm>
            <a:off x="4441371" y="731519"/>
            <a:ext cx="7470368" cy="7386638"/>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latin typeface="Bell MT" panose="02020503060305020303" pitchFamily="18" charset="0"/>
              </a:rPr>
              <a:t>You are about to begin your response to your final task</a:t>
            </a:r>
          </a:p>
          <a:p>
            <a:pPr marL="285750" indent="-285750">
              <a:buFont typeface="Wingdings" panose="05000000000000000000" pitchFamily="2" charset="2"/>
              <a:buChar char="Ø"/>
            </a:pPr>
            <a:r>
              <a:rPr lang="en-US" sz="2400" dirty="0">
                <a:latin typeface="Bell MT" panose="02020503060305020303" pitchFamily="18" charset="0"/>
              </a:rPr>
              <a:t>Now, you are about to write in role as either a peacock or a swan</a:t>
            </a:r>
          </a:p>
          <a:p>
            <a:pPr marL="285750" indent="-285750">
              <a:buFont typeface="Wingdings" panose="05000000000000000000" pitchFamily="2" charset="2"/>
              <a:buChar char="Ø"/>
            </a:pPr>
            <a:r>
              <a:rPr lang="en-US" sz="2400" dirty="0">
                <a:latin typeface="Bell MT" panose="02020503060305020303" pitchFamily="18" charset="0"/>
              </a:rPr>
              <a:t> See yourself as _________. What are you thinking? </a:t>
            </a:r>
          </a:p>
          <a:p>
            <a:pPr marL="285750" indent="-285750">
              <a:buFont typeface="Wingdings" panose="05000000000000000000" pitchFamily="2" charset="2"/>
              <a:buChar char="Ø"/>
            </a:pPr>
            <a:r>
              <a:rPr lang="en-US" sz="2400" dirty="0">
                <a:latin typeface="Bell MT" panose="02020503060305020303" pitchFamily="18" charset="0"/>
              </a:rPr>
              <a:t>What are you feeling? What is causing you to feel this way? What happened? </a:t>
            </a:r>
          </a:p>
          <a:p>
            <a:pPr marL="285750" indent="-285750">
              <a:buFont typeface="Wingdings" panose="05000000000000000000" pitchFamily="2" charset="2"/>
              <a:buChar char="Ø"/>
            </a:pPr>
            <a:r>
              <a:rPr lang="en-US" sz="2400" dirty="0">
                <a:latin typeface="Bell MT" panose="02020503060305020303" pitchFamily="18" charset="0"/>
              </a:rPr>
              <a:t>Notice where you are in the story. Notice the smells around you. Notice the emotions</a:t>
            </a:r>
          </a:p>
          <a:p>
            <a:pPr marL="285750" indent="-285750">
              <a:buFont typeface="Wingdings" panose="05000000000000000000" pitchFamily="2" charset="2"/>
              <a:buChar char="Ø"/>
            </a:pPr>
            <a:r>
              <a:rPr lang="en-US" sz="2400" dirty="0">
                <a:latin typeface="Bell MT" panose="02020503060305020303" pitchFamily="18" charset="0"/>
              </a:rPr>
              <a:t> Notice the sounds. Notice the voices. Take me into your life as _________ and show me who you believe to be the fool in this story and why. </a:t>
            </a:r>
          </a:p>
          <a:p>
            <a:pPr marL="285750" indent="-285750">
              <a:buFont typeface="Wingdings" panose="05000000000000000000" pitchFamily="2" charset="2"/>
              <a:buChar char="Ø"/>
            </a:pPr>
            <a:r>
              <a:rPr lang="en-US" sz="2400" dirty="0">
                <a:latin typeface="Bell MT" panose="02020503060305020303" pitchFamily="18" charset="0"/>
              </a:rPr>
              <a:t>Remember that you have been gathering everything that you need for this write</a:t>
            </a:r>
          </a:p>
          <a:p>
            <a:pPr marL="285750" indent="-285750">
              <a:buFont typeface="Wingdings" panose="05000000000000000000" pitchFamily="2" charset="2"/>
              <a:buChar char="Ø"/>
            </a:pPr>
            <a:r>
              <a:rPr lang="en-US" sz="2400" dirty="0">
                <a:latin typeface="Bell MT" panose="02020503060305020303" pitchFamily="18" charset="0"/>
              </a:rPr>
              <a:t> Don’t forget that you can look back at what you gathered in your chunks to help you</a:t>
            </a:r>
          </a:p>
          <a:p>
            <a:pPr marL="285750" indent="-285750">
              <a:buFont typeface="Wingdings" panose="05000000000000000000" pitchFamily="2" charset="2"/>
              <a:buChar char="Ø"/>
            </a:pPr>
            <a:r>
              <a:rPr lang="en-US" sz="2400" dirty="0">
                <a:latin typeface="Bell MT" panose="02020503060305020303" pitchFamily="18" charset="0"/>
              </a:rPr>
              <a:t>You may begin</a:t>
            </a:r>
            <a:endParaRPr lang="en-CA" sz="2400" dirty="0">
              <a:latin typeface="Bell MT" panose="02020503060305020303" pitchFamily="18" charset="0"/>
            </a:endParaRPr>
          </a:p>
          <a:p>
            <a:pPr algn="ctr"/>
            <a:endParaRPr lang="en-CA" i="1" dirty="0"/>
          </a:p>
          <a:p>
            <a:pPr algn="ctr"/>
            <a:endParaRPr lang="en-CA" i="1" dirty="0"/>
          </a:p>
          <a:p>
            <a:pPr algn="ctr"/>
            <a:endParaRPr lang="en-CA" i="1" dirty="0"/>
          </a:p>
          <a:p>
            <a:pPr algn="ctr"/>
            <a:endParaRPr lang="en-CA" i="1" dirty="0"/>
          </a:p>
          <a:p>
            <a:endParaRPr lang="en-CA" i="1" dirty="0"/>
          </a:p>
        </p:txBody>
      </p:sp>
      <p:pic>
        <p:nvPicPr>
          <p:cNvPr id="6" name="Picture 5"/>
          <p:cNvPicPr>
            <a:picLocks noChangeAspect="1"/>
          </p:cNvPicPr>
          <p:nvPr/>
        </p:nvPicPr>
        <p:blipFill>
          <a:blip r:embed="rId2"/>
          <a:stretch>
            <a:fillRect/>
          </a:stretch>
        </p:blipFill>
        <p:spPr>
          <a:xfrm>
            <a:off x="207617" y="1645713"/>
            <a:ext cx="4143703" cy="4925112"/>
          </a:xfrm>
          <a:prstGeom prst="rect">
            <a:avLst/>
          </a:prstGeom>
        </p:spPr>
      </p:pic>
    </p:spTree>
    <p:extLst>
      <p:ext uri="{BB962C8B-B14F-4D97-AF65-F5344CB8AC3E}">
        <p14:creationId xmlns:p14="http://schemas.microsoft.com/office/powerpoint/2010/main" val="1037026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6" y="204651"/>
            <a:ext cx="11665131" cy="814251"/>
          </a:xfrm>
        </p:spPr>
        <p:txBody>
          <a:bodyPr>
            <a:normAutofit fontScale="90000"/>
          </a:bodyPr>
          <a:lstStyle/>
          <a:p>
            <a:r>
              <a:rPr lang="en-CA" dirty="0">
                <a:latin typeface="Bell MT" panose="02020503060305020303" pitchFamily="18" charset="0"/>
              </a:rPr>
              <a:t>5. Transforming with the final task &amp; Set the  		Image cont’d…</a:t>
            </a:r>
          </a:p>
        </p:txBody>
      </p:sp>
      <p:sp>
        <p:nvSpPr>
          <p:cNvPr id="4" name="TextBox 3"/>
          <p:cNvSpPr txBox="1"/>
          <p:nvPr/>
        </p:nvSpPr>
        <p:spPr>
          <a:xfrm>
            <a:off x="444138" y="1293222"/>
            <a:ext cx="9050974" cy="6155531"/>
          </a:xfrm>
          <a:prstGeom prst="rect">
            <a:avLst/>
          </a:prstGeom>
          <a:noFill/>
        </p:spPr>
        <p:txBody>
          <a:bodyPr wrap="square" rtlCol="0">
            <a:spAutoFit/>
          </a:bodyPr>
          <a:lstStyle/>
          <a:p>
            <a:pPr algn="ctr"/>
            <a:endParaRPr lang="en-CA" i="1" dirty="0"/>
          </a:p>
          <a:p>
            <a:pPr marL="285750" indent="-285750">
              <a:buFont typeface="Wingdings" panose="05000000000000000000" pitchFamily="2" charset="2"/>
              <a:buChar char="Ø"/>
            </a:pPr>
            <a:r>
              <a:rPr lang="en-US" sz="2800" dirty="0">
                <a:latin typeface="Bell MT" panose="02020503060305020303" pitchFamily="18" charset="0"/>
              </a:rPr>
              <a:t>As I move about I am going to tap you on the shoulder and invite you to read your beginning</a:t>
            </a:r>
          </a:p>
          <a:p>
            <a:pPr marL="285750" indent="-285750">
              <a:buFont typeface="Wingdings" panose="05000000000000000000" pitchFamily="2" charset="2"/>
              <a:buChar char="Ø"/>
            </a:pPr>
            <a:r>
              <a:rPr lang="en-US" sz="2800" dirty="0">
                <a:latin typeface="Bell MT" panose="02020503060305020303" pitchFamily="18" charset="0"/>
              </a:rPr>
              <a:t>Hearing ideas is like a fuel pump for thinking</a:t>
            </a:r>
          </a:p>
          <a:p>
            <a:pPr marL="285750" indent="-285750">
              <a:buFont typeface="Wingdings" panose="05000000000000000000" pitchFamily="2" charset="2"/>
              <a:buChar char="Ø"/>
            </a:pPr>
            <a:r>
              <a:rPr lang="en-US" sz="2800" dirty="0">
                <a:latin typeface="Bell MT" panose="02020503060305020303" pitchFamily="18" charset="0"/>
              </a:rPr>
              <a:t>As you are writing feel free to cross out words and add new words</a:t>
            </a:r>
          </a:p>
          <a:p>
            <a:pPr marL="285750" indent="-285750">
              <a:buFont typeface="Wingdings" panose="05000000000000000000" pitchFamily="2" charset="2"/>
              <a:buChar char="Ø"/>
            </a:pPr>
            <a:r>
              <a:rPr lang="en-US" sz="2800" dirty="0">
                <a:latin typeface="Bell MT" panose="02020503060305020303" pitchFamily="18" charset="0"/>
              </a:rPr>
              <a:t>If you don’t like your beginning, put an X and start again</a:t>
            </a:r>
          </a:p>
          <a:p>
            <a:pPr marL="285750" indent="-285750">
              <a:buFont typeface="Wingdings" panose="05000000000000000000" pitchFamily="2" charset="2"/>
              <a:buChar char="Ø"/>
            </a:pPr>
            <a:r>
              <a:rPr lang="en-US" sz="2800" dirty="0">
                <a:latin typeface="Bell MT" panose="02020503060305020303" pitchFamily="18" charset="0"/>
              </a:rPr>
              <a:t>Writers start, stop and then start again</a:t>
            </a:r>
          </a:p>
          <a:p>
            <a:pPr marL="285750" indent="-285750">
              <a:buFont typeface="Wingdings" panose="05000000000000000000" pitchFamily="2" charset="2"/>
              <a:buChar char="Ø"/>
            </a:pPr>
            <a:r>
              <a:rPr lang="en-US" sz="2800" dirty="0">
                <a:latin typeface="Bell MT" panose="02020503060305020303" pitchFamily="18" charset="0"/>
              </a:rPr>
              <a:t>Each time they get closer to what they really want to say</a:t>
            </a:r>
          </a:p>
          <a:p>
            <a:pPr marL="285750" indent="-285750">
              <a:buFont typeface="Wingdings" panose="05000000000000000000" pitchFamily="2" charset="2"/>
              <a:buChar char="Ø"/>
            </a:pPr>
            <a:r>
              <a:rPr lang="en-US" sz="2800" dirty="0">
                <a:latin typeface="Bell MT" panose="02020503060305020303" pitchFamily="18" charset="0"/>
              </a:rPr>
              <a:t>Once you are done your writing, I will collect them</a:t>
            </a:r>
          </a:p>
          <a:p>
            <a:pPr marL="285750" indent="-285750">
              <a:buFont typeface="Wingdings" panose="05000000000000000000" pitchFamily="2" charset="2"/>
              <a:buChar char="Ø"/>
            </a:pPr>
            <a:r>
              <a:rPr lang="en-US" sz="2800" dirty="0">
                <a:latin typeface="Bell MT" panose="02020503060305020303" pitchFamily="18" charset="0"/>
              </a:rPr>
              <a:t>Overnight I will highlight powerful phrases </a:t>
            </a:r>
            <a:endParaRPr lang="en-CA" sz="2800" dirty="0">
              <a:latin typeface="Bell MT" panose="02020503060305020303" pitchFamily="18" charset="0"/>
            </a:endParaRPr>
          </a:p>
          <a:p>
            <a:pPr marL="285750" indent="-285750">
              <a:buFont typeface="Wingdings" panose="05000000000000000000" pitchFamily="2" charset="2"/>
              <a:buChar char="Ø"/>
            </a:pPr>
            <a:endParaRPr lang="en-CA" sz="2400" i="1" dirty="0">
              <a:latin typeface="Bell MT" panose="02020503060305020303" pitchFamily="18" charset="0"/>
            </a:endParaRPr>
          </a:p>
          <a:p>
            <a:pPr algn="ctr"/>
            <a:endParaRPr lang="en-CA" sz="2400" i="1" dirty="0">
              <a:latin typeface="Bell MT" panose="02020503060305020303" pitchFamily="18" charset="0"/>
            </a:endParaRPr>
          </a:p>
          <a:p>
            <a:pPr algn="ctr"/>
            <a:endParaRPr lang="en-CA" sz="2400" i="1" dirty="0">
              <a:latin typeface="Bell MT" panose="02020503060305020303" pitchFamily="18" charset="0"/>
            </a:endParaRPr>
          </a:p>
          <a:p>
            <a:endParaRPr lang="en-CA" sz="2400" i="1" dirty="0">
              <a:latin typeface="Bell MT" panose="02020503060305020303" pitchFamily="18" charset="0"/>
            </a:endParaRPr>
          </a:p>
        </p:txBody>
      </p:sp>
      <p:pic>
        <p:nvPicPr>
          <p:cNvPr id="5" name="Content Placeholder 4"/>
          <p:cNvPicPr>
            <a:picLocks noGrp="1" noChangeAspect="1"/>
          </p:cNvPicPr>
          <p:nvPr>
            <p:ph sz="half" idx="1"/>
          </p:nvPr>
        </p:nvPicPr>
        <p:blipFill>
          <a:blip r:embed="rId2"/>
          <a:stretch>
            <a:fillRect/>
          </a:stretch>
        </p:blipFill>
        <p:spPr>
          <a:xfrm>
            <a:off x="9202753" y="2337481"/>
            <a:ext cx="2710573" cy="3649662"/>
          </a:xfrm>
          <a:prstGeom prst="rect">
            <a:avLst/>
          </a:prstGeom>
        </p:spPr>
      </p:pic>
    </p:spTree>
    <p:extLst>
      <p:ext uri="{BB962C8B-B14F-4D97-AF65-F5344CB8AC3E}">
        <p14:creationId xmlns:p14="http://schemas.microsoft.com/office/powerpoint/2010/main" val="2767381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840377"/>
          </a:xfrm>
        </p:spPr>
        <p:txBody>
          <a:bodyPr/>
          <a:lstStyle/>
          <a:p>
            <a:r>
              <a:rPr lang="en-CA" dirty="0">
                <a:latin typeface="Bell MT" panose="02020503060305020303" pitchFamily="18" charset="0"/>
              </a:rPr>
              <a:t>8. Reflecting on the Learning</a:t>
            </a:r>
          </a:p>
        </p:txBody>
      </p:sp>
      <p:sp>
        <p:nvSpPr>
          <p:cNvPr id="4" name="Content Placeholder 3"/>
          <p:cNvSpPr>
            <a:spLocks noGrp="1"/>
          </p:cNvSpPr>
          <p:nvPr>
            <p:ph sz="half" idx="2"/>
          </p:nvPr>
        </p:nvSpPr>
        <p:spPr>
          <a:xfrm>
            <a:off x="5821895" y="1449977"/>
            <a:ext cx="6143682" cy="5199017"/>
          </a:xfrm>
        </p:spPr>
        <p:txBody>
          <a:bodyPr>
            <a:normAutofit/>
          </a:bodyPr>
          <a:lstStyle/>
          <a:p>
            <a:r>
              <a:rPr lang="en-CA" sz="2400" dirty="0">
                <a:latin typeface="Bell MT" panose="02020503060305020303" pitchFamily="18" charset="0"/>
              </a:rPr>
              <a:t>It’s now time to reflect on the learning we did today…</a:t>
            </a:r>
          </a:p>
          <a:p>
            <a:r>
              <a:rPr lang="en-CA" sz="2400" dirty="0">
                <a:latin typeface="Bell MT" panose="02020503060305020303" pitchFamily="18" charset="0"/>
              </a:rPr>
              <a:t>What is something new you learned today that you did know before?</a:t>
            </a:r>
          </a:p>
          <a:p>
            <a:r>
              <a:rPr lang="en-CA" sz="2400" dirty="0">
                <a:latin typeface="Bell MT" panose="02020503060305020303" pitchFamily="18" charset="0"/>
              </a:rPr>
              <a:t>Are there any lingering questions or new connections you have made?</a:t>
            </a:r>
          </a:p>
          <a:p>
            <a:r>
              <a:rPr lang="en-CA" sz="2400" dirty="0">
                <a:latin typeface="Bell MT" panose="02020503060305020303" pitchFamily="18" charset="0"/>
              </a:rPr>
              <a:t>What is something you noticed about yourself as a learner today?</a:t>
            </a:r>
          </a:p>
          <a:p>
            <a:r>
              <a:rPr lang="en-CA" sz="2400" dirty="0">
                <a:latin typeface="Bell MT" panose="02020503060305020303" pitchFamily="18" charset="0"/>
              </a:rPr>
              <a:t>How did you do with your goal?</a:t>
            </a:r>
          </a:p>
          <a:p>
            <a:endParaRPr lang="en-CA" sz="2400" dirty="0">
              <a:latin typeface="Bell MT" panose="02020503060305020303" pitchFamily="18" charset="0"/>
            </a:endParaRPr>
          </a:p>
        </p:txBody>
      </p:sp>
      <p:pic>
        <p:nvPicPr>
          <p:cNvPr id="5" name="Content Placeholder 4"/>
          <p:cNvPicPr>
            <a:picLocks noGrp="1" noChangeAspect="1"/>
          </p:cNvPicPr>
          <p:nvPr>
            <p:ph sz="half" idx="1"/>
          </p:nvPr>
        </p:nvPicPr>
        <p:blipFill>
          <a:blip r:embed="rId2"/>
          <a:stretch>
            <a:fillRect/>
          </a:stretch>
        </p:blipFill>
        <p:spPr>
          <a:xfrm>
            <a:off x="1298361" y="2141538"/>
            <a:ext cx="3770741" cy="3649662"/>
          </a:xfrm>
          <a:prstGeom prst="rect">
            <a:avLst/>
          </a:prstGeom>
        </p:spPr>
      </p:pic>
    </p:spTree>
    <p:extLst>
      <p:ext uri="{BB962C8B-B14F-4D97-AF65-F5344CB8AC3E}">
        <p14:creationId xmlns:p14="http://schemas.microsoft.com/office/powerpoint/2010/main" val="3525520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8193" y="561703"/>
            <a:ext cx="11834950" cy="6191794"/>
          </a:xfrm>
        </p:spPr>
        <p:txBody>
          <a:bodyPr>
            <a:normAutofit/>
          </a:bodyPr>
          <a:lstStyle/>
          <a:p>
            <a:pPr marL="0" indent="0">
              <a:buNone/>
            </a:pPr>
            <a:endParaRPr lang="en-CA" sz="3000" dirty="0">
              <a:latin typeface="Bell MT" panose="02020503060305020303" pitchFamily="18" charset="0"/>
            </a:endParaRPr>
          </a:p>
          <a:p>
            <a:pPr marL="0" indent="0">
              <a:buNone/>
            </a:pPr>
            <a:r>
              <a:rPr lang="en-CA" sz="3000" dirty="0">
                <a:latin typeface="Bell MT" panose="02020503060305020303" pitchFamily="18" charset="0"/>
              </a:rPr>
              <a:t>LESSON 6 – POLISHING OUR WRITING</a:t>
            </a:r>
          </a:p>
          <a:p>
            <a:pPr>
              <a:buFont typeface="Wingdings" panose="05000000000000000000" pitchFamily="2" charset="2"/>
              <a:buChar char="Ø"/>
            </a:pPr>
            <a:r>
              <a:rPr lang="en-CA" sz="2400" dirty="0">
                <a:latin typeface="Bell MT" panose="02020503060305020303" pitchFamily="18" charset="0"/>
              </a:rPr>
              <a:t>Today is about polishing our writing!</a:t>
            </a:r>
          </a:p>
          <a:p>
            <a:pPr>
              <a:buFont typeface="Wingdings" panose="05000000000000000000" pitchFamily="2" charset="2"/>
              <a:buChar char="Ø"/>
            </a:pPr>
            <a:r>
              <a:rPr lang="en-CA" sz="2400" dirty="0">
                <a:latin typeface="Bell MT" panose="02020503060305020303" pitchFamily="18" charset="0"/>
              </a:rPr>
              <a:t>I am going to hand back your writing and I invite you and your partner </a:t>
            </a:r>
            <a:r>
              <a:rPr lang="en-US" sz="2400" dirty="0">
                <a:latin typeface="Bell MT" panose="02020503060305020303" pitchFamily="18" charset="0"/>
              </a:rPr>
              <a:t>to talk about why you think </a:t>
            </a:r>
            <a:r>
              <a:rPr lang="en-CA" sz="2400" dirty="0">
                <a:latin typeface="Bell MT" panose="02020503060305020303" pitchFamily="18" charset="0"/>
              </a:rPr>
              <a:t>I highlighted your writing</a:t>
            </a:r>
          </a:p>
          <a:p>
            <a:pPr>
              <a:buFont typeface="Wingdings" panose="05000000000000000000" pitchFamily="2" charset="2"/>
              <a:buChar char="Ø"/>
            </a:pPr>
            <a:r>
              <a:rPr lang="en-CA" sz="2400" dirty="0">
                <a:latin typeface="Bell MT" panose="02020503060305020303" pitchFamily="18" charset="0"/>
              </a:rPr>
              <a:t>What criteria did you meet?</a:t>
            </a:r>
          </a:p>
          <a:p>
            <a:pPr lvl="0">
              <a:buFont typeface="Wingdings" panose="05000000000000000000" pitchFamily="2" charset="2"/>
              <a:buChar char="Ø"/>
            </a:pPr>
            <a:r>
              <a:rPr lang="en-US" sz="2400" dirty="0">
                <a:latin typeface="Bell MT" panose="02020503060305020303" pitchFamily="18" charset="0"/>
              </a:rPr>
              <a:t>As you look through your writing,</a:t>
            </a:r>
          </a:p>
          <a:p>
            <a:pPr marL="0" lvl="0" indent="0">
              <a:buNone/>
            </a:pPr>
            <a:r>
              <a:rPr lang="en-US" sz="2400" dirty="0">
                <a:latin typeface="Bell MT" panose="02020503060305020303" pitchFamily="18" charset="0"/>
              </a:rPr>
              <a:t>    record evidence that matches the criteria in the T-chart.</a:t>
            </a:r>
            <a:endParaRPr lang="en-CA" sz="2400" dirty="0">
              <a:latin typeface="Bell MT" panose="02020503060305020303" pitchFamily="18" charset="0"/>
            </a:endParaRPr>
          </a:p>
          <a:p>
            <a:pPr lvl="0">
              <a:buFont typeface="Wingdings" panose="05000000000000000000" pitchFamily="2" charset="2"/>
              <a:buChar char="Ø"/>
            </a:pPr>
            <a:r>
              <a:rPr lang="en-US" sz="2400" dirty="0">
                <a:latin typeface="Bell MT" panose="02020503060305020303" pitchFamily="18" charset="0"/>
              </a:rPr>
              <a:t>You can use this time to polish </a:t>
            </a:r>
          </a:p>
          <a:p>
            <a:pPr marL="0" lvl="0" indent="0">
              <a:buNone/>
            </a:pPr>
            <a:r>
              <a:rPr lang="en-US" sz="2400" dirty="0">
                <a:latin typeface="Bell MT" panose="02020503060305020303" pitchFamily="18" charset="0"/>
              </a:rPr>
              <a:t>    and rewrite your final task </a:t>
            </a:r>
          </a:p>
          <a:p>
            <a:pPr marL="0" lvl="0" indent="0">
              <a:buNone/>
            </a:pPr>
            <a:r>
              <a:rPr lang="en-US" sz="2400" dirty="0">
                <a:latin typeface="Bell MT" panose="02020503060305020303" pitchFamily="18" charset="0"/>
              </a:rPr>
              <a:t>   once more before submitting </a:t>
            </a:r>
          </a:p>
          <a:p>
            <a:pPr marL="0" lvl="0" indent="0">
              <a:buNone/>
            </a:pPr>
            <a:r>
              <a:rPr lang="en-US" dirty="0"/>
              <a:t>     </a:t>
            </a:r>
            <a:r>
              <a:rPr lang="en-US" sz="2400" dirty="0">
                <a:latin typeface="Bell MT" panose="02020503060305020303" pitchFamily="18" charset="0"/>
              </a:rPr>
              <a:t>for a final assessment</a:t>
            </a:r>
          </a:p>
          <a:p>
            <a:pPr lvl="0"/>
            <a:endParaRPr lang="en-US" dirty="0"/>
          </a:p>
          <a:p>
            <a:pPr lvl="0"/>
            <a:endParaRPr lang="en-US" dirty="0"/>
          </a:p>
          <a:p>
            <a:pPr lvl="0"/>
            <a:endParaRPr lang="en-CA" dirty="0"/>
          </a:p>
          <a:p>
            <a:pPr marL="457200" indent="-457200">
              <a:buFont typeface="+mj-lt"/>
              <a:buAutoNum type="arabicPeriod"/>
            </a:pPr>
            <a:endParaRPr lang="en-CA" sz="2400" dirty="0">
              <a:latin typeface="Bell MT" panose="02020503060305020303" pitchFamily="18" charset="0"/>
            </a:endParaRPr>
          </a:p>
        </p:txBody>
      </p:sp>
      <p:pic>
        <p:nvPicPr>
          <p:cNvPr id="4" name="Picture 3"/>
          <p:cNvPicPr>
            <a:picLocks noChangeAspect="1"/>
          </p:cNvPicPr>
          <p:nvPr/>
        </p:nvPicPr>
        <p:blipFill>
          <a:blip r:embed="rId2"/>
          <a:stretch>
            <a:fillRect/>
          </a:stretch>
        </p:blipFill>
        <p:spPr>
          <a:xfrm>
            <a:off x="8334103" y="1932888"/>
            <a:ext cx="3229426" cy="4001058"/>
          </a:xfrm>
          <a:prstGeom prst="rect">
            <a:avLst/>
          </a:prstGeom>
        </p:spPr>
      </p:pic>
      <p:pic>
        <p:nvPicPr>
          <p:cNvPr id="6" name="Picture 5"/>
          <p:cNvPicPr>
            <a:picLocks noChangeAspect="1"/>
          </p:cNvPicPr>
          <p:nvPr/>
        </p:nvPicPr>
        <p:blipFill>
          <a:blip r:embed="rId3"/>
          <a:stretch>
            <a:fillRect/>
          </a:stretch>
        </p:blipFill>
        <p:spPr>
          <a:xfrm>
            <a:off x="4675482" y="3828914"/>
            <a:ext cx="3410426" cy="2924583"/>
          </a:xfrm>
          <a:prstGeom prst="rect">
            <a:avLst/>
          </a:prstGeom>
        </p:spPr>
      </p:pic>
    </p:spTree>
    <p:extLst>
      <p:ext uri="{BB962C8B-B14F-4D97-AF65-F5344CB8AC3E}">
        <p14:creationId xmlns:p14="http://schemas.microsoft.com/office/powerpoint/2010/main" val="2320912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35" y="2738846"/>
            <a:ext cx="10131425" cy="1456267"/>
          </a:xfrm>
        </p:spPr>
        <p:txBody>
          <a:bodyPr>
            <a:normAutofit fontScale="90000"/>
          </a:bodyPr>
          <a:lstStyle/>
          <a:p>
            <a:pPr algn="ctr"/>
            <a:r>
              <a:rPr lang="en-CA" dirty="0">
                <a:latin typeface="Bell MT" panose="02020503060305020303" pitchFamily="18" charset="0"/>
              </a:rPr>
              <a:t>Thank you for your hard work! I hope the message in the story is something you can carry with you everyday. Go out there are be the leader you are! </a:t>
            </a:r>
          </a:p>
        </p:txBody>
      </p:sp>
    </p:spTree>
    <p:extLst>
      <p:ext uri="{BB962C8B-B14F-4D97-AF65-F5344CB8AC3E}">
        <p14:creationId xmlns:p14="http://schemas.microsoft.com/office/powerpoint/2010/main" val="1006199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91441"/>
            <a:ext cx="10131425" cy="1280160"/>
          </a:xfrm>
        </p:spPr>
        <p:txBody>
          <a:bodyPr/>
          <a:lstStyle/>
          <a:p>
            <a:r>
              <a:rPr lang="en-CA" dirty="0">
                <a:latin typeface="Bell MT" panose="02020503060305020303" pitchFamily="18" charset="0"/>
              </a:rPr>
              <a:t>2. Students determine A/B Partners</a:t>
            </a:r>
            <a:endParaRPr lang="en-CA" i="1" dirty="0">
              <a:latin typeface="Bell MT" panose="02020503060305020303" pitchFamily="18" charset="0"/>
            </a:endParaRPr>
          </a:p>
        </p:txBody>
      </p:sp>
      <p:sp>
        <p:nvSpPr>
          <p:cNvPr id="4" name="TextBox 3"/>
          <p:cNvSpPr txBox="1"/>
          <p:nvPr/>
        </p:nvSpPr>
        <p:spPr>
          <a:xfrm>
            <a:off x="535577" y="1985555"/>
            <a:ext cx="6035040" cy="4154984"/>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latin typeface="Bell MT" panose="02020503060305020303" pitchFamily="18" charset="0"/>
              </a:rPr>
              <a:t>We are going to do some important thinking today. I would like you to use </a:t>
            </a:r>
            <a:r>
              <a:rPr lang="en-US" sz="2400" b="1" dirty="0">
                <a:latin typeface="Bell MT" panose="02020503060305020303" pitchFamily="18" charset="0"/>
              </a:rPr>
              <a:t>a thinking-way</a:t>
            </a:r>
            <a:r>
              <a:rPr lang="en-US" sz="2400" dirty="0">
                <a:latin typeface="Bell MT" panose="02020503060305020303" pitchFamily="18" charset="0"/>
              </a:rPr>
              <a:t> to decide who will be A and who will be B. Your thinking way needs to be connected to:</a:t>
            </a:r>
          </a:p>
          <a:p>
            <a:endParaRPr lang="en-US" sz="2400" dirty="0">
              <a:latin typeface="Bell MT" panose="02020503060305020303" pitchFamily="18" charset="0"/>
            </a:endParaRPr>
          </a:p>
          <a:p>
            <a:pPr algn="ctr"/>
            <a:r>
              <a:rPr lang="en-US" sz="2400" i="1" dirty="0">
                <a:latin typeface="Bell MT" panose="02020503060305020303" pitchFamily="18" charset="0"/>
              </a:rPr>
              <a:t>Living in Fear</a:t>
            </a:r>
          </a:p>
          <a:p>
            <a:pPr algn="ctr"/>
            <a:endParaRPr lang="en-US" sz="2400" dirty="0">
              <a:latin typeface="Bell MT" panose="02020503060305020303" pitchFamily="18" charset="0"/>
            </a:endParaRPr>
          </a:p>
          <a:p>
            <a:pPr marL="342900" indent="-342900">
              <a:buFont typeface="Wingdings" panose="05000000000000000000" pitchFamily="2" charset="2"/>
              <a:buChar char="Ø"/>
            </a:pPr>
            <a:r>
              <a:rPr lang="en-US" sz="2400" dirty="0">
                <a:latin typeface="Bell MT" panose="02020503060305020303" pitchFamily="18" charset="0"/>
              </a:rPr>
              <a:t>Even though your task is to determine who will be A and who will be B, this is actually your first clue to the story!</a:t>
            </a:r>
            <a:endParaRPr lang="en-CA" sz="2400" dirty="0">
              <a:latin typeface="Bell MT" panose="02020503060305020303" pitchFamily="18" charset="0"/>
            </a:endParaRPr>
          </a:p>
        </p:txBody>
      </p:sp>
      <p:pic>
        <p:nvPicPr>
          <p:cNvPr id="6" name="Picture 5"/>
          <p:cNvPicPr>
            <a:picLocks noChangeAspect="1"/>
          </p:cNvPicPr>
          <p:nvPr/>
        </p:nvPicPr>
        <p:blipFill>
          <a:blip r:embed="rId2"/>
          <a:stretch>
            <a:fillRect/>
          </a:stretch>
        </p:blipFill>
        <p:spPr>
          <a:xfrm>
            <a:off x="7389620" y="1699191"/>
            <a:ext cx="4048690" cy="4896533"/>
          </a:xfrm>
          <a:prstGeom prst="rect">
            <a:avLst/>
          </a:prstGeom>
        </p:spPr>
      </p:pic>
    </p:spTree>
    <p:extLst>
      <p:ext uri="{BB962C8B-B14F-4D97-AF65-F5344CB8AC3E}">
        <p14:creationId xmlns:p14="http://schemas.microsoft.com/office/powerpoint/2010/main" val="2636790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2" y="204651"/>
            <a:ext cx="10131425" cy="814251"/>
          </a:xfrm>
        </p:spPr>
        <p:txBody>
          <a:bodyPr/>
          <a:lstStyle/>
          <a:p>
            <a:r>
              <a:rPr lang="en-CA" dirty="0">
                <a:latin typeface="Bell MT" panose="02020503060305020303" pitchFamily="18" charset="0"/>
              </a:rPr>
              <a:t>3. Set oral language goal for lesson 1</a:t>
            </a:r>
          </a:p>
        </p:txBody>
      </p:sp>
      <p:sp>
        <p:nvSpPr>
          <p:cNvPr id="3" name="Content Placeholder 2"/>
          <p:cNvSpPr>
            <a:spLocks noGrp="1"/>
          </p:cNvSpPr>
          <p:nvPr>
            <p:ph sz="half" idx="1"/>
          </p:nvPr>
        </p:nvSpPr>
        <p:spPr>
          <a:xfrm>
            <a:off x="783772" y="1018902"/>
            <a:ext cx="10437222" cy="5251269"/>
          </a:xfrm>
        </p:spPr>
        <p:txBody>
          <a:bodyPr>
            <a:normAutofit/>
          </a:bodyPr>
          <a:lstStyle/>
          <a:p>
            <a:pPr>
              <a:buFont typeface="Wingdings" panose="05000000000000000000" pitchFamily="2" charset="2"/>
              <a:buChar char="Ø"/>
            </a:pPr>
            <a:r>
              <a:rPr lang="en-US" sz="2600" dirty="0">
                <a:latin typeface="Bell MT" panose="02020503060305020303" pitchFamily="18" charset="0"/>
              </a:rPr>
              <a:t>We are going to set an oral language goal  for today</a:t>
            </a:r>
          </a:p>
          <a:p>
            <a:pPr>
              <a:buFont typeface="Wingdings" panose="05000000000000000000" pitchFamily="2" charset="2"/>
              <a:buChar char="Ø"/>
            </a:pPr>
            <a:r>
              <a:rPr lang="en-US" sz="2600" dirty="0">
                <a:latin typeface="Bell MT" panose="02020503060305020303" pitchFamily="18" charset="0"/>
              </a:rPr>
              <a:t>Today we will be noticing what makes powerful justifying</a:t>
            </a:r>
          </a:p>
          <a:p>
            <a:pPr>
              <a:buFont typeface="Wingdings" panose="05000000000000000000" pitchFamily="2" charset="2"/>
              <a:buChar char="Ø"/>
            </a:pPr>
            <a:r>
              <a:rPr lang="en-US" sz="2600" dirty="0">
                <a:latin typeface="Bell MT" panose="02020503060305020303" pitchFamily="18" charset="0"/>
              </a:rPr>
              <a:t>Every time someone uses the word, ‘because...’ we will be listening to notice what kind of evidence works to support or justify thinking</a:t>
            </a:r>
            <a:endParaRPr lang="en-CA" sz="2600" dirty="0">
              <a:latin typeface="Bell MT" panose="02020503060305020303" pitchFamily="18" charset="0"/>
            </a:endParaRPr>
          </a:p>
          <a:p>
            <a:pPr marL="0" indent="0">
              <a:buNone/>
            </a:pPr>
            <a:endParaRPr lang="en-US" sz="3600" i="1" dirty="0">
              <a:latin typeface="Bell MT" panose="02020503060305020303" pitchFamily="18" charset="0"/>
            </a:endParaRPr>
          </a:p>
          <a:p>
            <a:pPr marL="0" indent="0">
              <a:buNone/>
            </a:pPr>
            <a:endParaRPr lang="en-US" sz="3600" i="1" dirty="0">
              <a:latin typeface="Bell MT" panose="02020503060305020303" pitchFamily="18" charset="0"/>
            </a:endParaRPr>
          </a:p>
          <a:p>
            <a:pPr marL="0" indent="0">
              <a:buNone/>
            </a:pPr>
            <a:endParaRPr lang="en-US" sz="3600" i="1" dirty="0">
              <a:latin typeface="Bell MT" panose="02020503060305020303" pitchFamily="18" charset="0"/>
            </a:endParaRPr>
          </a:p>
          <a:p>
            <a:pPr marL="0" indent="0">
              <a:buNone/>
            </a:pPr>
            <a:r>
              <a:rPr lang="en-US" sz="3600" i="1" dirty="0">
                <a:latin typeface="Bell MT" panose="02020503060305020303" pitchFamily="18" charset="0"/>
              </a:rPr>
              <a:t>My goal for today is to justify my ideas with evidence from the clues I am given and any connections I may have.</a:t>
            </a:r>
            <a:endParaRPr lang="en-CA" sz="3600" dirty="0">
              <a:latin typeface="Bell MT" panose="02020503060305020303" pitchFamily="18" charset="0"/>
            </a:endParaRPr>
          </a:p>
        </p:txBody>
      </p:sp>
      <p:pic>
        <p:nvPicPr>
          <p:cNvPr id="5" name="Picture 4"/>
          <p:cNvPicPr>
            <a:picLocks noChangeAspect="1"/>
          </p:cNvPicPr>
          <p:nvPr/>
        </p:nvPicPr>
        <p:blipFill>
          <a:blip r:embed="rId2"/>
          <a:stretch>
            <a:fillRect/>
          </a:stretch>
        </p:blipFill>
        <p:spPr>
          <a:xfrm>
            <a:off x="1880193" y="3239587"/>
            <a:ext cx="8244380" cy="1606732"/>
          </a:xfrm>
          <a:prstGeom prst="rect">
            <a:avLst/>
          </a:prstGeom>
        </p:spPr>
      </p:pic>
    </p:spTree>
    <p:extLst>
      <p:ext uri="{BB962C8B-B14F-4D97-AF65-F5344CB8AC3E}">
        <p14:creationId xmlns:p14="http://schemas.microsoft.com/office/powerpoint/2010/main" val="530780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30" y="609600"/>
            <a:ext cx="5551034" cy="1456267"/>
          </a:xfrm>
        </p:spPr>
        <p:txBody>
          <a:bodyPr>
            <a:normAutofit fontScale="90000"/>
          </a:bodyPr>
          <a:lstStyle/>
          <a:p>
            <a:pPr algn="ctr"/>
            <a:r>
              <a:rPr lang="en-CA" dirty="0">
                <a:latin typeface="Bell MT" panose="02020503060305020303" pitchFamily="18" charset="0"/>
              </a:rPr>
              <a:t>4. Activating Prior </a:t>
            </a:r>
            <a:br>
              <a:rPr lang="en-CA" dirty="0">
                <a:latin typeface="Bell MT" panose="02020503060305020303" pitchFamily="18" charset="0"/>
              </a:rPr>
            </a:br>
            <a:r>
              <a:rPr lang="en-CA" dirty="0">
                <a:latin typeface="Bell MT" panose="02020503060305020303" pitchFamily="18" charset="0"/>
              </a:rPr>
              <a:t>Knowledge with </a:t>
            </a:r>
            <a:br>
              <a:rPr lang="en-CA" dirty="0">
                <a:latin typeface="Bell MT" panose="02020503060305020303" pitchFamily="18" charset="0"/>
              </a:rPr>
            </a:br>
            <a:r>
              <a:rPr lang="en-CA" dirty="0">
                <a:latin typeface="Bell MT" panose="02020503060305020303" pitchFamily="18" charset="0"/>
              </a:rPr>
              <a:t>Image a Time 1-2-3</a:t>
            </a:r>
          </a:p>
        </p:txBody>
      </p:sp>
      <p:pic>
        <p:nvPicPr>
          <p:cNvPr id="5" name="Content Placeholder 4"/>
          <p:cNvPicPr>
            <a:picLocks noGrp="1" noChangeAspect="1"/>
          </p:cNvPicPr>
          <p:nvPr>
            <p:ph sz="half" idx="1"/>
          </p:nvPr>
        </p:nvPicPr>
        <p:blipFill>
          <a:blip r:embed="rId2"/>
          <a:stretch>
            <a:fillRect/>
          </a:stretch>
        </p:blipFill>
        <p:spPr>
          <a:xfrm>
            <a:off x="224925" y="2496942"/>
            <a:ext cx="5456739" cy="3929984"/>
          </a:xfrm>
          <a:prstGeom prst="rect">
            <a:avLst/>
          </a:prstGeom>
        </p:spPr>
      </p:pic>
      <p:sp>
        <p:nvSpPr>
          <p:cNvPr id="4" name="Content Placeholder 3"/>
          <p:cNvSpPr>
            <a:spLocks noGrp="1"/>
          </p:cNvSpPr>
          <p:nvPr>
            <p:ph sz="half" idx="2"/>
          </p:nvPr>
        </p:nvSpPr>
        <p:spPr>
          <a:xfrm>
            <a:off x="5821895" y="2142067"/>
            <a:ext cx="5960802" cy="3649133"/>
          </a:xfrm>
        </p:spPr>
        <p:txBody>
          <a:bodyPr>
            <a:noAutofit/>
          </a:bodyPr>
          <a:lstStyle/>
          <a:p>
            <a:pPr>
              <a:buFont typeface="Wingdings" panose="05000000000000000000" pitchFamily="2" charset="2"/>
              <a:buChar char="Ø"/>
            </a:pPr>
            <a:r>
              <a:rPr lang="en-CA" sz="2300" dirty="0">
                <a:latin typeface="Bell MT" panose="02020503060305020303" pitchFamily="18" charset="0"/>
              </a:rPr>
              <a:t>We are going to activate our prior knowledge by making some connections to clues</a:t>
            </a:r>
          </a:p>
          <a:p>
            <a:pPr>
              <a:buFont typeface="Wingdings" panose="05000000000000000000" pitchFamily="2" charset="2"/>
              <a:buChar char="Ø"/>
            </a:pPr>
            <a:r>
              <a:rPr lang="en-CA" sz="2300" dirty="0">
                <a:latin typeface="Bell MT" panose="02020503060305020303" pitchFamily="18" charset="0"/>
              </a:rPr>
              <a:t>I want you to think of a time when you felt paranoid or nervous</a:t>
            </a:r>
          </a:p>
          <a:p>
            <a:pPr>
              <a:buFont typeface="Wingdings" panose="05000000000000000000" pitchFamily="2" charset="2"/>
              <a:buChar char="Ø"/>
            </a:pPr>
            <a:r>
              <a:rPr lang="en-CA" sz="2300" dirty="0">
                <a:latin typeface="Bell MT" panose="02020503060305020303" pitchFamily="18" charset="0"/>
              </a:rPr>
              <a:t>Draw your image of this and if you’d like, you can add words as well</a:t>
            </a:r>
          </a:p>
          <a:p>
            <a:pPr>
              <a:buFont typeface="Wingdings" panose="05000000000000000000" pitchFamily="2" charset="2"/>
              <a:buChar char="Ø"/>
            </a:pPr>
            <a:r>
              <a:rPr lang="en-CA" sz="2300" dirty="0">
                <a:latin typeface="Bell MT" panose="02020503060305020303" pitchFamily="18" charset="0"/>
              </a:rPr>
              <a:t>Now let’s think of a time when you witnessed someone planning or plotting to do something wrong</a:t>
            </a:r>
          </a:p>
          <a:p>
            <a:pPr>
              <a:buFont typeface="Wingdings" panose="05000000000000000000" pitchFamily="2" charset="2"/>
              <a:buChar char="Ø"/>
            </a:pPr>
            <a:r>
              <a:rPr lang="en-CA" sz="2300" dirty="0">
                <a:latin typeface="Bell MT" panose="02020503060305020303" pitchFamily="18" charset="0"/>
              </a:rPr>
              <a:t>Draw your image of this and add words if you like</a:t>
            </a:r>
          </a:p>
          <a:p>
            <a:pPr>
              <a:buFont typeface="Wingdings" panose="05000000000000000000" pitchFamily="2" charset="2"/>
              <a:buChar char="Ø"/>
            </a:pPr>
            <a:r>
              <a:rPr lang="en-CA" sz="2300" dirty="0">
                <a:latin typeface="Bell MT" panose="02020503060305020303" pitchFamily="18" charset="0"/>
              </a:rPr>
              <a:t>Now think of a time when you helped someone </a:t>
            </a:r>
            <a:r>
              <a:rPr lang="en-US" sz="2300" dirty="0">
                <a:latin typeface="Bell MT" panose="02020503060305020303" pitchFamily="18" charset="0"/>
              </a:rPr>
              <a:t>to feel accepted OR when someone helped you to feel accepted</a:t>
            </a:r>
          </a:p>
          <a:p>
            <a:pPr>
              <a:buFont typeface="Wingdings" panose="05000000000000000000" pitchFamily="2" charset="2"/>
              <a:buChar char="Ø"/>
            </a:pPr>
            <a:r>
              <a:rPr lang="en-US" sz="2300" dirty="0">
                <a:latin typeface="Bell MT" panose="02020503060305020303" pitchFamily="18" charset="0"/>
              </a:rPr>
              <a:t>Let’s meet with our partners to share our ideas and then we will report out</a:t>
            </a:r>
          </a:p>
          <a:p>
            <a:endParaRPr lang="en-CA" sz="2400" dirty="0">
              <a:latin typeface="Bell MT" panose="02020503060305020303" pitchFamily="18" charset="0"/>
            </a:endParaRPr>
          </a:p>
          <a:p>
            <a:endParaRPr lang="en-CA" sz="2400" dirty="0"/>
          </a:p>
          <a:p>
            <a:endParaRPr lang="en-CA" sz="2400" dirty="0"/>
          </a:p>
        </p:txBody>
      </p:sp>
    </p:spTree>
    <p:extLst>
      <p:ext uri="{BB962C8B-B14F-4D97-AF65-F5344CB8AC3E}">
        <p14:creationId xmlns:p14="http://schemas.microsoft.com/office/powerpoint/2010/main" val="1984785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874828" cy="1456267"/>
          </a:xfrm>
        </p:spPr>
        <p:txBody>
          <a:bodyPr/>
          <a:lstStyle/>
          <a:p>
            <a:r>
              <a:rPr lang="en-CA" dirty="0">
                <a:latin typeface="Bell MT" panose="02020503060305020303" pitchFamily="18" charset="0"/>
              </a:rPr>
              <a:t>5. Predicting:  co-creating criteria</a:t>
            </a:r>
          </a:p>
        </p:txBody>
      </p:sp>
      <p:sp>
        <p:nvSpPr>
          <p:cNvPr id="4" name="Content Placeholder 3"/>
          <p:cNvSpPr>
            <a:spLocks noGrp="1"/>
          </p:cNvSpPr>
          <p:nvPr>
            <p:ph sz="half" idx="2"/>
          </p:nvPr>
        </p:nvSpPr>
        <p:spPr>
          <a:xfrm>
            <a:off x="5821894" y="2142067"/>
            <a:ext cx="5999991" cy="3649133"/>
          </a:xfrm>
        </p:spPr>
        <p:txBody>
          <a:bodyPr>
            <a:noAutofit/>
          </a:bodyPr>
          <a:lstStyle/>
          <a:p>
            <a:pPr>
              <a:buFont typeface="Wingdings" panose="05000000000000000000" pitchFamily="2" charset="2"/>
              <a:buChar char="Ø"/>
            </a:pPr>
            <a:r>
              <a:rPr lang="en-CA" sz="2400" dirty="0">
                <a:latin typeface="Bell MT" panose="02020503060305020303" pitchFamily="18" charset="0"/>
              </a:rPr>
              <a:t>Before we begin to make predictions, we need to brainstorm what makes a prediction powerful</a:t>
            </a:r>
          </a:p>
          <a:p>
            <a:pPr>
              <a:buFont typeface="Wingdings" panose="05000000000000000000" pitchFamily="2" charset="2"/>
              <a:buChar char="Ø"/>
            </a:pPr>
            <a:r>
              <a:rPr lang="en-CA" sz="2400" dirty="0">
                <a:latin typeface="Bell MT" panose="02020503060305020303" pitchFamily="18" charset="0"/>
              </a:rPr>
              <a:t>What kinds of things do powerful predictors include in their predictions?</a:t>
            </a:r>
          </a:p>
          <a:p>
            <a:pPr>
              <a:buFont typeface="Wingdings" panose="05000000000000000000" pitchFamily="2" charset="2"/>
              <a:buChar char="Ø"/>
            </a:pPr>
            <a:r>
              <a:rPr lang="en-CA" sz="2400" dirty="0">
                <a:latin typeface="Bell MT" panose="02020503060305020303" pitchFamily="18" charset="0"/>
              </a:rPr>
              <a:t>Let’s use this t-chart to record our ideas</a:t>
            </a:r>
          </a:p>
          <a:p>
            <a:pPr>
              <a:buFont typeface="Wingdings" panose="05000000000000000000" pitchFamily="2" charset="2"/>
              <a:buChar char="Ø"/>
            </a:pPr>
            <a:r>
              <a:rPr lang="en-CA" sz="2400" dirty="0">
                <a:latin typeface="Bell MT" panose="02020503060305020303" pitchFamily="18" charset="0"/>
              </a:rPr>
              <a:t>You will be able to use this chart when you write your predictions today</a:t>
            </a:r>
          </a:p>
          <a:p>
            <a:pPr>
              <a:buFont typeface="Wingdings" panose="05000000000000000000" pitchFamily="2" charset="2"/>
              <a:buChar char="Ø"/>
            </a:pPr>
            <a:r>
              <a:rPr lang="en-CA" sz="2400" dirty="0">
                <a:latin typeface="Bell MT" panose="02020503060305020303" pitchFamily="18" charset="0"/>
              </a:rPr>
              <a:t>You have 2 minutes to talk to your partner about what makes a powerful predictions</a:t>
            </a:r>
          </a:p>
          <a:p>
            <a:pPr>
              <a:buFont typeface="Wingdings" panose="05000000000000000000" pitchFamily="2" charset="2"/>
              <a:buChar char="Ø"/>
            </a:pPr>
            <a:r>
              <a:rPr lang="en-CA" sz="2400" dirty="0">
                <a:latin typeface="Bell MT" panose="02020503060305020303" pitchFamily="18" charset="0"/>
              </a:rPr>
              <a:t>When you’re ready, we will co-create the list together</a:t>
            </a: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1794738385"/>
              </p:ext>
            </p:extLst>
          </p:nvPr>
        </p:nvGraphicFramePr>
        <p:xfrm>
          <a:off x="685800" y="2141538"/>
          <a:ext cx="4995864" cy="3235960"/>
        </p:xfrm>
        <a:graphic>
          <a:graphicData uri="http://schemas.openxmlformats.org/drawingml/2006/table">
            <a:tbl>
              <a:tblPr firstRow="1" bandRow="1">
                <a:tableStyleId>{7DF18680-E054-41AD-8BC1-D1AEF772440D}</a:tableStyleId>
              </a:tblPr>
              <a:tblGrid>
                <a:gridCol w="2497932">
                  <a:extLst>
                    <a:ext uri="{9D8B030D-6E8A-4147-A177-3AD203B41FA5}">
                      <a16:colId xmlns:a16="http://schemas.microsoft.com/office/drawing/2014/main" val="1005620715"/>
                    </a:ext>
                  </a:extLst>
                </a:gridCol>
                <a:gridCol w="2497932">
                  <a:extLst>
                    <a:ext uri="{9D8B030D-6E8A-4147-A177-3AD203B41FA5}">
                      <a16:colId xmlns:a16="http://schemas.microsoft.com/office/drawing/2014/main" val="2871483473"/>
                    </a:ext>
                  </a:extLst>
                </a:gridCol>
              </a:tblGrid>
              <a:tr h="370840">
                <a:tc>
                  <a:txBody>
                    <a:bodyPr/>
                    <a:lstStyle/>
                    <a:p>
                      <a:r>
                        <a:rPr lang="en-CA" dirty="0"/>
                        <a:t>Criteria</a:t>
                      </a:r>
                    </a:p>
                  </a:txBody>
                  <a:tcPr/>
                </a:tc>
                <a:tc>
                  <a:txBody>
                    <a:bodyPr/>
                    <a:lstStyle/>
                    <a:p>
                      <a:r>
                        <a:rPr lang="en-CA" dirty="0"/>
                        <a:t>Evidence</a:t>
                      </a:r>
                    </a:p>
                    <a:p>
                      <a:endParaRPr lang="en-CA" dirty="0"/>
                    </a:p>
                  </a:txBody>
                  <a:tcPr/>
                </a:tc>
                <a:extLst>
                  <a:ext uri="{0D108BD9-81ED-4DB2-BD59-A6C34878D82A}">
                    <a16:rowId xmlns:a16="http://schemas.microsoft.com/office/drawing/2014/main" val="810395792"/>
                  </a:ext>
                </a:extLst>
              </a:tr>
              <a:tr h="370840">
                <a:tc>
                  <a:txBody>
                    <a:bodyPr/>
                    <a:lstStyle/>
                    <a:p>
                      <a:endParaRPr lang="en-CA"/>
                    </a:p>
                  </a:txBody>
                  <a:tcPr/>
                </a:tc>
                <a:tc>
                  <a:txBody>
                    <a:bodyPr/>
                    <a:lstStyle/>
                    <a:p>
                      <a:endParaRPr lang="en-CA"/>
                    </a:p>
                  </a:txBody>
                  <a:tcPr/>
                </a:tc>
                <a:extLst>
                  <a:ext uri="{0D108BD9-81ED-4DB2-BD59-A6C34878D82A}">
                    <a16:rowId xmlns:a16="http://schemas.microsoft.com/office/drawing/2014/main" val="2554941126"/>
                  </a:ext>
                </a:extLst>
              </a:tr>
              <a:tr h="370840">
                <a:tc>
                  <a:txBody>
                    <a:bodyPr/>
                    <a:lstStyle/>
                    <a:p>
                      <a:endParaRPr lang="en-CA"/>
                    </a:p>
                  </a:txBody>
                  <a:tcPr/>
                </a:tc>
                <a:tc>
                  <a:txBody>
                    <a:bodyPr/>
                    <a:lstStyle/>
                    <a:p>
                      <a:endParaRPr lang="en-CA"/>
                    </a:p>
                  </a:txBody>
                  <a:tcPr/>
                </a:tc>
                <a:extLst>
                  <a:ext uri="{0D108BD9-81ED-4DB2-BD59-A6C34878D82A}">
                    <a16:rowId xmlns:a16="http://schemas.microsoft.com/office/drawing/2014/main" val="2084837740"/>
                  </a:ext>
                </a:extLst>
              </a:tr>
              <a:tr h="370840">
                <a:tc>
                  <a:txBody>
                    <a:bodyPr/>
                    <a:lstStyle/>
                    <a:p>
                      <a:endParaRPr lang="en-CA"/>
                    </a:p>
                  </a:txBody>
                  <a:tcPr/>
                </a:tc>
                <a:tc>
                  <a:txBody>
                    <a:bodyPr/>
                    <a:lstStyle/>
                    <a:p>
                      <a:endParaRPr lang="en-CA"/>
                    </a:p>
                  </a:txBody>
                  <a:tcPr/>
                </a:tc>
                <a:extLst>
                  <a:ext uri="{0D108BD9-81ED-4DB2-BD59-A6C34878D82A}">
                    <a16:rowId xmlns:a16="http://schemas.microsoft.com/office/drawing/2014/main" val="3595694650"/>
                  </a:ext>
                </a:extLst>
              </a:tr>
              <a:tr h="370840">
                <a:tc>
                  <a:txBody>
                    <a:bodyPr/>
                    <a:lstStyle/>
                    <a:p>
                      <a:endParaRPr lang="en-CA"/>
                    </a:p>
                  </a:txBody>
                  <a:tcPr/>
                </a:tc>
                <a:tc>
                  <a:txBody>
                    <a:bodyPr/>
                    <a:lstStyle/>
                    <a:p>
                      <a:endParaRPr lang="en-CA"/>
                    </a:p>
                  </a:txBody>
                  <a:tcPr/>
                </a:tc>
                <a:extLst>
                  <a:ext uri="{0D108BD9-81ED-4DB2-BD59-A6C34878D82A}">
                    <a16:rowId xmlns:a16="http://schemas.microsoft.com/office/drawing/2014/main" val="2215591310"/>
                  </a:ext>
                </a:extLst>
              </a:tr>
              <a:tr h="370840">
                <a:tc>
                  <a:txBody>
                    <a:bodyPr/>
                    <a:lstStyle/>
                    <a:p>
                      <a:endParaRPr lang="en-CA"/>
                    </a:p>
                  </a:txBody>
                  <a:tcPr/>
                </a:tc>
                <a:tc>
                  <a:txBody>
                    <a:bodyPr/>
                    <a:lstStyle/>
                    <a:p>
                      <a:endParaRPr lang="en-CA"/>
                    </a:p>
                  </a:txBody>
                  <a:tcPr/>
                </a:tc>
                <a:extLst>
                  <a:ext uri="{0D108BD9-81ED-4DB2-BD59-A6C34878D82A}">
                    <a16:rowId xmlns:a16="http://schemas.microsoft.com/office/drawing/2014/main" val="3232541458"/>
                  </a:ext>
                </a:extLst>
              </a:tr>
              <a:tr h="370840">
                <a:tc>
                  <a:txBody>
                    <a:bodyPr/>
                    <a:lstStyle/>
                    <a:p>
                      <a:endParaRPr lang="en-CA"/>
                    </a:p>
                  </a:txBody>
                  <a:tcPr/>
                </a:tc>
                <a:tc>
                  <a:txBody>
                    <a:bodyPr/>
                    <a:lstStyle/>
                    <a:p>
                      <a:endParaRPr lang="en-CA"/>
                    </a:p>
                  </a:txBody>
                  <a:tcPr/>
                </a:tc>
                <a:extLst>
                  <a:ext uri="{0D108BD9-81ED-4DB2-BD59-A6C34878D82A}">
                    <a16:rowId xmlns:a16="http://schemas.microsoft.com/office/drawing/2014/main" val="4109744728"/>
                  </a:ext>
                </a:extLst>
              </a:tr>
              <a:tr h="370840">
                <a:tc>
                  <a:txBody>
                    <a:bodyPr/>
                    <a:lstStyle/>
                    <a:p>
                      <a:endParaRPr lang="en-CA"/>
                    </a:p>
                  </a:txBody>
                  <a:tcPr/>
                </a:tc>
                <a:tc>
                  <a:txBody>
                    <a:bodyPr/>
                    <a:lstStyle/>
                    <a:p>
                      <a:endParaRPr lang="en-CA"/>
                    </a:p>
                  </a:txBody>
                  <a:tcPr/>
                </a:tc>
                <a:extLst>
                  <a:ext uri="{0D108BD9-81ED-4DB2-BD59-A6C34878D82A}">
                    <a16:rowId xmlns:a16="http://schemas.microsoft.com/office/drawing/2014/main" val="2121173544"/>
                  </a:ext>
                </a:extLst>
              </a:tr>
            </a:tbl>
          </a:graphicData>
        </a:graphic>
      </p:graphicFrame>
    </p:spTree>
    <p:extLst>
      <p:ext uri="{BB962C8B-B14F-4D97-AF65-F5344CB8AC3E}">
        <p14:creationId xmlns:p14="http://schemas.microsoft.com/office/powerpoint/2010/main" val="2835363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43692"/>
            <a:ext cx="10131425" cy="1018902"/>
          </a:xfrm>
        </p:spPr>
        <p:txBody>
          <a:bodyPr/>
          <a:lstStyle/>
          <a:p>
            <a:r>
              <a:rPr lang="en-CA" dirty="0">
                <a:latin typeface="Bell MT" panose="02020503060305020303" pitchFamily="18" charset="0"/>
              </a:rPr>
              <a:t>Predicting with: Weaving with clues</a:t>
            </a:r>
            <a:endParaRPr lang="en-CA" dirty="0"/>
          </a:p>
        </p:txBody>
      </p:sp>
      <p:sp>
        <p:nvSpPr>
          <p:cNvPr id="3" name="Content Placeholder 2"/>
          <p:cNvSpPr>
            <a:spLocks noGrp="1"/>
          </p:cNvSpPr>
          <p:nvPr>
            <p:ph sz="half" idx="1"/>
          </p:nvPr>
        </p:nvSpPr>
        <p:spPr>
          <a:xfrm>
            <a:off x="4781006" y="1162594"/>
            <a:ext cx="7236823" cy="5566965"/>
          </a:xfrm>
        </p:spPr>
        <p:txBody>
          <a:bodyPr>
            <a:normAutofit fontScale="92500" lnSpcReduction="20000"/>
          </a:bodyPr>
          <a:lstStyle/>
          <a:p>
            <a:pPr>
              <a:buFont typeface="Wingdings" panose="05000000000000000000" pitchFamily="2" charset="2"/>
              <a:buChar char="Ø"/>
            </a:pPr>
            <a:r>
              <a:rPr lang="en-CA" sz="2400" dirty="0">
                <a:latin typeface="Bell MT" panose="02020503060305020303" pitchFamily="18" charset="0"/>
              </a:rPr>
              <a:t>It’s time for us to receive more clues about our story </a:t>
            </a:r>
          </a:p>
          <a:p>
            <a:pPr>
              <a:buFont typeface="Wingdings" panose="05000000000000000000" pitchFamily="2" charset="2"/>
              <a:buChar char="Ø"/>
            </a:pPr>
            <a:r>
              <a:rPr lang="en-CA" sz="2400" dirty="0">
                <a:latin typeface="Bell MT" panose="02020503060305020303" pitchFamily="18" charset="0"/>
              </a:rPr>
              <a:t>I will share 3 clues, one at a time</a:t>
            </a:r>
          </a:p>
          <a:p>
            <a:pPr>
              <a:buFont typeface="Wingdings" panose="05000000000000000000" pitchFamily="2" charset="2"/>
              <a:buChar char="Ø"/>
            </a:pPr>
            <a:r>
              <a:rPr lang="en-CA" sz="2400" dirty="0">
                <a:latin typeface="Bell MT" panose="02020503060305020303" pitchFamily="18" charset="0"/>
              </a:rPr>
              <a:t>I will share the first clue now, look closely at it</a:t>
            </a:r>
          </a:p>
          <a:p>
            <a:pPr>
              <a:buFont typeface="Wingdings" panose="05000000000000000000" pitchFamily="2" charset="2"/>
              <a:buChar char="Ø"/>
            </a:pPr>
            <a:r>
              <a:rPr lang="en-CA" sz="2400" dirty="0">
                <a:latin typeface="Bell MT" panose="02020503060305020303" pitchFamily="18" charset="0"/>
              </a:rPr>
              <a:t>Think about all the clues we have so far from Image a Time</a:t>
            </a:r>
          </a:p>
          <a:p>
            <a:pPr>
              <a:buFont typeface="Wingdings" panose="05000000000000000000" pitchFamily="2" charset="2"/>
              <a:buChar char="Ø"/>
            </a:pPr>
            <a:r>
              <a:rPr lang="en-CA" sz="2400" dirty="0">
                <a:latin typeface="Bell MT" panose="02020503060305020303" pitchFamily="18" charset="0"/>
              </a:rPr>
              <a:t>When you are ready, talk to your partner about what you think the story might be about…as you talk, remember to include the criteria we brainstormed for making a powerful prediction</a:t>
            </a:r>
          </a:p>
          <a:p>
            <a:pPr>
              <a:buFont typeface="Wingdings" panose="05000000000000000000" pitchFamily="2" charset="2"/>
              <a:buChar char="Ø"/>
            </a:pPr>
            <a:r>
              <a:rPr lang="en-CA" sz="2400" dirty="0">
                <a:latin typeface="Bell MT" panose="02020503060305020303" pitchFamily="18" charset="0"/>
              </a:rPr>
              <a:t>Now it’s time to write your prediction together then you will report out</a:t>
            </a:r>
          </a:p>
          <a:p>
            <a:pPr>
              <a:buFont typeface="Wingdings" panose="05000000000000000000" pitchFamily="2" charset="2"/>
              <a:buChar char="Ø"/>
            </a:pPr>
            <a:r>
              <a:rPr lang="en-CA" sz="2400" dirty="0">
                <a:latin typeface="Bell MT" panose="02020503060305020303" pitchFamily="18" charset="0"/>
              </a:rPr>
              <a:t>Let’s report out now and then move onto the next clue</a:t>
            </a:r>
          </a:p>
          <a:p>
            <a:pPr>
              <a:buFont typeface="Wingdings" panose="05000000000000000000" pitchFamily="2" charset="2"/>
              <a:buChar char="Ø"/>
            </a:pPr>
            <a:r>
              <a:rPr lang="en-CA" sz="2400" dirty="0">
                <a:latin typeface="Bell MT" panose="02020503060305020303" pitchFamily="18" charset="0"/>
              </a:rPr>
              <a:t>As you receive each new clue, you will notice that your predictions get more sophisticated because you have more to work with…you can even change your mind as long as you justify why you predict that! </a:t>
            </a:r>
          </a:p>
          <a:p>
            <a:pPr>
              <a:buFont typeface="Wingdings" panose="05000000000000000000" pitchFamily="2" charset="2"/>
              <a:buChar char="Ø"/>
            </a:pPr>
            <a:endParaRPr lang="en-CA" sz="2400" dirty="0">
              <a:latin typeface="Bell MT" panose="02020503060305020303" pitchFamily="18" charset="0"/>
            </a:endParaRPr>
          </a:p>
        </p:txBody>
      </p:sp>
      <p:pic>
        <p:nvPicPr>
          <p:cNvPr id="5" name="Content Placeholder 4"/>
          <p:cNvPicPr>
            <a:picLocks noGrp="1" noChangeAspect="1"/>
          </p:cNvPicPr>
          <p:nvPr>
            <p:ph sz="half" idx="2"/>
          </p:nvPr>
        </p:nvPicPr>
        <p:blipFill>
          <a:blip r:embed="rId2"/>
          <a:stretch>
            <a:fillRect/>
          </a:stretch>
        </p:blipFill>
        <p:spPr>
          <a:xfrm>
            <a:off x="306620" y="1162593"/>
            <a:ext cx="4189439" cy="5408023"/>
          </a:xfrm>
          <a:prstGeom prst="rect">
            <a:avLst/>
          </a:prstGeom>
        </p:spPr>
      </p:pic>
    </p:spTree>
    <p:extLst>
      <p:ext uri="{BB962C8B-B14F-4D97-AF65-F5344CB8AC3E}">
        <p14:creationId xmlns:p14="http://schemas.microsoft.com/office/powerpoint/2010/main" val="3067677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775063"/>
          </a:xfrm>
        </p:spPr>
        <p:txBody>
          <a:bodyPr/>
          <a:lstStyle/>
          <a:p>
            <a:r>
              <a:rPr lang="en-CA" dirty="0">
                <a:latin typeface="Bell MT" panose="02020503060305020303" pitchFamily="18" charset="0"/>
              </a:rPr>
              <a:t>6. Questioning before reading</a:t>
            </a:r>
          </a:p>
        </p:txBody>
      </p:sp>
      <p:sp>
        <p:nvSpPr>
          <p:cNvPr id="3" name="Content Placeholder 2"/>
          <p:cNvSpPr>
            <a:spLocks noGrp="1"/>
          </p:cNvSpPr>
          <p:nvPr>
            <p:ph sz="half" idx="1"/>
          </p:nvPr>
        </p:nvSpPr>
        <p:spPr>
          <a:xfrm>
            <a:off x="339633" y="1489166"/>
            <a:ext cx="5590903" cy="5133703"/>
          </a:xfrm>
        </p:spPr>
        <p:txBody>
          <a:bodyPr>
            <a:normAutofit lnSpcReduction="10000"/>
          </a:bodyPr>
          <a:lstStyle/>
          <a:p>
            <a:pPr>
              <a:buFont typeface="Wingdings" panose="05000000000000000000" pitchFamily="2" charset="2"/>
              <a:buChar char="Ø"/>
            </a:pPr>
            <a:r>
              <a:rPr lang="en-CA" sz="2400" dirty="0">
                <a:latin typeface="Bell MT" panose="02020503060305020303" pitchFamily="18" charset="0"/>
              </a:rPr>
              <a:t>Now that you’ve made some predictions about your story, I’m going to reveal one more clue</a:t>
            </a:r>
          </a:p>
          <a:p>
            <a:pPr>
              <a:buFont typeface="Wingdings" panose="05000000000000000000" pitchFamily="2" charset="2"/>
              <a:buChar char="Ø"/>
            </a:pPr>
            <a:r>
              <a:rPr lang="en-CA" sz="2400" dirty="0">
                <a:latin typeface="Bell MT" panose="02020503060305020303" pitchFamily="18" charset="0"/>
              </a:rPr>
              <a:t>Take a look at the image, this is the cover of the book and the title of the story is: </a:t>
            </a:r>
            <a:r>
              <a:rPr lang="en-CA" sz="2400" i="1" dirty="0">
                <a:latin typeface="Bell MT" panose="02020503060305020303" pitchFamily="18" charset="0"/>
              </a:rPr>
              <a:t>Feathers and Fools</a:t>
            </a:r>
          </a:p>
          <a:p>
            <a:pPr>
              <a:buFont typeface="Wingdings" panose="05000000000000000000" pitchFamily="2" charset="2"/>
              <a:buChar char="Ø"/>
            </a:pPr>
            <a:r>
              <a:rPr lang="en-CA" sz="2400" dirty="0">
                <a:latin typeface="Bell MT" panose="02020503060305020303" pitchFamily="18" charset="0"/>
              </a:rPr>
              <a:t>Think about all the clues you have so far:</a:t>
            </a:r>
          </a:p>
          <a:p>
            <a:pPr lvl="1">
              <a:buFont typeface="Wingdings" panose="05000000000000000000" pitchFamily="2" charset="2"/>
              <a:buChar char="Ø"/>
            </a:pPr>
            <a:r>
              <a:rPr lang="en-CA" sz="2200" dirty="0">
                <a:latin typeface="Bell MT" panose="02020503060305020303" pitchFamily="18" charset="0"/>
              </a:rPr>
              <a:t>Living in Fear</a:t>
            </a:r>
          </a:p>
          <a:p>
            <a:pPr lvl="1">
              <a:buFont typeface="Wingdings" panose="05000000000000000000" pitchFamily="2" charset="2"/>
              <a:buChar char="Ø"/>
            </a:pPr>
            <a:r>
              <a:rPr lang="en-CA" sz="2200" dirty="0">
                <a:latin typeface="Bell MT" panose="02020503060305020303" pitchFamily="18" charset="0"/>
              </a:rPr>
              <a:t>Feeling paranoid or anxious</a:t>
            </a:r>
          </a:p>
          <a:p>
            <a:pPr lvl="1">
              <a:buFont typeface="Wingdings" panose="05000000000000000000" pitchFamily="2" charset="2"/>
              <a:buChar char="Ø"/>
            </a:pPr>
            <a:r>
              <a:rPr lang="en-CA" sz="2200" dirty="0">
                <a:latin typeface="Bell MT" panose="02020503060305020303" pitchFamily="18" charset="0"/>
              </a:rPr>
              <a:t>Planning or plotting to do something wrong</a:t>
            </a:r>
          </a:p>
          <a:p>
            <a:pPr lvl="1">
              <a:buFont typeface="Wingdings" panose="05000000000000000000" pitchFamily="2" charset="2"/>
              <a:buChar char="Ø"/>
            </a:pPr>
            <a:r>
              <a:rPr lang="en-CA" sz="2200" dirty="0">
                <a:latin typeface="Bell MT" panose="02020503060305020303" pitchFamily="18" charset="0"/>
              </a:rPr>
              <a:t>Feeling accepted</a:t>
            </a:r>
          </a:p>
          <a:p>
            <a:pPr lvl="1">
              <a:buFont typeface="Wingdings" panose="05000000000000000000" pitchFamily="2" charset="2"/>
              <a:buChar char="Ø"/>
            </a:pPr>
            <a:r>
              <a:rPr lang="en-CA" sz="2200" dirty="0">
                <a:latin typeface="Bell MT" panose="02020503060305020303" pitchFamily="18" charset="0"/>
              </a:rPr>
              <a:t>And now…the cover of the book</a:t>
            </a:r>
          </a:p>
        </p:txBody>
      </p:sp>
      <p:pic>
        <p:nvPicPr>
          <p:cNvPr id="5" name="Content Placeholder 4"/>
          <p:cNvPicPr>
            <a:picLocks noGrp="1" noChangeAspect="1"/>
          </p:cNvPicPr>
          <p:nvPr>
            <p:ph sz="half" idx="2"/>
          </p:nvPr>
        </p:nvPicPr>
        <p:blipFill>
          <a:blip r:embed="rId2"/>
          <a:stretch>
            <a:fillRect/>
          </a:stretch>
        </p:blipFill>
        <p:spPr>
          <a:xfrm>
            <a:off x="6165704" y="1933061"/>
            <a:ext cx="5055290" cy="4084142"/>
          </a:xfrm>
          <a:prstGeom prst="rect">
            <a:avLst/>
          </a:prstGeom>
        </p:spPr>
      </p:pic>
    </p:spTree>
    <p:extLst>
      <p:ext uri="{BB962C8B-B14F-4D97-AF65-F5344CB8AC3E}">
        <p14:creationId xmlns:p14="http://schemas.microsoft.com/office/powerpoint/2010/main" val="22533868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TM03457452[[fn=Celestial]]</Template>
  <TotalTime>13479</TotalTime>
  <Words>3279</Words>
  <Application>Microsoft Office PowerPoint</Application>
  <PresentationFormat>Widescreen</PresentationFormat>
  <Paragraphs>298</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Bell MT</vt:lpstr>
      <vt:lpstr>Calibri</vt:lpstr>
      <vt:lpstr>Calibri Light</vt:lpstr>
      <vt:lpstr>Wingdings</vt:lpstr>
      <vt:lpstr>Celestial</vt:lpstr>
      <vt:lpstr>Smart Learning Whole Class Sequence:  Feathers and Fools  by Mem Fox  For Grade 5-8  Sequence written by: Patricia Pain</vt:lpstr>
      <vt:lpstr>Lesson 1 – Connecting </vt:lpstr>
      <vt:lpstr>1. Review: Respectful Listening &amp; Powerful Speaking</vt:lpstr>
      <vt:lpstr>2. Students determine A/B Partners</vt:lpstr>
      <vt:lpstr>3. Set oral language goal for lesson 1</vt:lpstr>
      <vt:lpstr>4. Activating Prior  Knowledge with  Image a Time 1-2-3</vt:lpstr>
      <vt:lpstr>5. Predicting:  co-creating criteria</vt:lpstr>
      <vt:lpstr>Predicting with: Weaving with clues</vt:lpstr>
      <vt:lpstr>6. Questioning before reading</vt:lpstr>
      <vt:lpstr>6. Questioning before reading continued.</vt:lpstr>
      <vt:lpstr>7. End of lesson 1  Final Task</vt:lpstr>
      <vt:lpstr>8. Reflecting on the Learning</vt:lpstr>
      <vt:lpstr>PowerPoint Presentation</vt:lpstr>
      <vt:lpstr>1,2,3. Activating Prior Knowledge, Questions, Predictions</vt:lpstr>
      <vt:lpstr>1,2,3. Activating Prior Knowledge, Questions, Predictions cont’d….</vt:lpstr>
      <vt:lpstr>1,2,3. Activating Prior Knowledge, Questions, Predictions cont’d….</vt:lpstr>
      <vt:lpstr>4. Setting our reading goal for lesson 2</vt:lpstr>
      <vt:lpstr>4. Setting our reading goal cont’d…</vt:lpstr>
      <vt:lpstr>4. Setting our reading goal cont’d…</vt:lpstr>
      <vt:lpstr>4. Setting our reading goal cont’d…</vt:lpstr>
      <vt:lpstr>5. Processing with Idea-Sketch-Tagline</vt:lpstr>
      <vt:lpstr>5. Processing with Idea-Sketch-Tagline cont’d…</vt:lpstr>
      <vt:lpstr>5. Processing with Idea-Sketch-Tagline cont’d…</vt:lpstr>
      <vt:lpstr>6. Transforming with Tagline</vt:lpstr>
      <vt:lpstr>6. Transforming with Tagline cont’d…</vt:lpstr>
      <vt:lpstr>6. Transforming with Tagline cont’d…</vt:lpstr>
      <vt:lpstr>7,8,9. Reflecting on the Learning</vt:lpstr>
      <vt:lpstr>Lessons 3 &amp; 4   </vt:lpstr>
      <vt:lpstr>Connecting for lessons 3 &amp; 4 </vt:lpstr>
      <vt:lpstr>Connecting for lessons 3 &amp; 4 cont’d… </vt:lpstr>
      <vt:lpstr>PowerPoint Presentation</vt:lpstr>
      <vt:lpstr>1, 2, 3. Activating Prior Knowledge, Questions, Predictions</vt:lpstr>
      <vt:lpstr>4. Processing with task analysis</vt:lpstr>
      <vt:lpstr>4. Processing with task analysis &amp; Set the image    cont’d…</vt:lpstr>
      <vt:lpstr>5. Transforming with the final task &amp; Set the    Image</vt:lpstr>
      <vt:lpstr>5. Transforming with the final task &amp; Set the    Image cont’d…</vt:lpstr>
      <vt:lpstr>8. Reflecting on the Learning</vt:lpstr>
      <vt:lpstr>PowerPoint Presentation</vt:lpstr>
      <vt:lpstr>Thank you for your hard work! I hope the message in the story is something you can carry with you everyday. Go out there are be the leader you are! </vt:lpstr>
    </vt:vector>
  </TitlesOfParts>
  <Company>SD40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Learning Whole Class Sequence:  Feathers and Fools  by Mem Fox  For Grade 5-8  Sequence written by: Patricia Pain</dc:title>
  <dc:creator>Patricia Pain</dc:creator>
  <cp:lastModifiedBy>susan</cp:lastModifiedBy>
  <cp:revision>59</cp:revision>
  <dcterms:created xsi:type="dcterms:W3CDTF">2020-08-19T18:20:17Z</dcterms:created>
  <dcterms:modified xsi:type="dcterms:W3CDTF">2020-11-06T19:57:08Z</dcterms:modified>
</cp:coreProperties>
</file>